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63"/>
  </p:notesMasterIdLst>
  <p:sldIdLst>
    <p:sldId id="256" r:id="rId2"/>
    <p:sldId id="356" r:id="rId3"/>
    <p:sldId id="366" r:id="rId4"/>
    <p:sldId id="320" r:id="rId5"/>
    <p:sldId id="358" r:id="rId6"/>
    <p:sldId id="339" r:id="rId7"/>
    <p:sldId id="315" r:id="rId8"/>
    <p:sldId id="316" r:id="rId9"/>
    <p:sldId id="310" r:id="rId10"/>
    <p:sldId id="314" r:id="rId11"/>
    <p:sldId id="287" r:id="rId12"/>
    <p:sldId id="307" r:id="rId13"/>
    <p:sldId id="343" r:id="rId14"/>
    <p:sldId id="344" r:id="rId15"/>
    <p:sldId id="340" r:id="rId16"/>
    <p:sldId id="266" r:id="rId17"/>
    <p:sldId id="267" r:id="rId18"/>
    <p:sldId id="268" r:id="rId19"/>
    <p:sldId id="269" r:id="rId20"/>
    <p:sldId id="270" r:id="rId21"/>
    <p:sldId id="337" r:id="rId22"/>
    <p:sldId id="359" r:id="rId23"/>
    <p:sldId id="346" r:id="rId24"/>
    <p:sldId id="272" r:id="rId25"/>
    <p:sldId id="347" r:id="rId26"/>
    <p:sldId id="348" r:id="rId27"/>
    <p:sldId id="290" r:id="rId28"/>
    <p:sldId id="349" r:id="rId29"/>
    <p:sldId id="350" r:id="rId30"/>
    <p:sldId id="282" r:id="rId31"/>
    <p:sldId id="283" r:id="rId32"/>
    <p:sldId id="285" r:id="rId33"/>
    <p:sldId id="351" r:id="rId34"/>
    <p:sldId id="354" r:id="rId35"/>
    <p:sldId id="352" r:id="rId36"/>
    <p:sldId id="353" r:id="rId37"/>
    <p:sldId id="258" r:id="rId38"/>
    <p:sldId id="259" r:id="rId39"/>
    <p:sldId id="355" r:id="rId40"/>
    <p:sldId id="345" r:id="rId41"/>
    <p:sldId id="322" r:id="rId42"/>
    <p:sldId id="321" r:id="rId43"/>
    <p:sldId id="323" r:id="rId44"/>
    <p:sldId id="360" r:id="rId45"/>
    <p:sldId id="361" r:id="rId46"/>
    <p:sldId id="362" r:id="rId47"/>
    <p:sldId id="324" r:id="rId48"/>
    <p:sldId id="326" r:id="rId49"/>
    <p:sldId id="363" r:id="rId50"/>
    <p:sldId id="327" r:id="rId51"/>
    <p:sldId id="328" r:id="rId52"/>
    <p:sldId id="329" r:id="rId53"/>
    <p:sldId id="364" r:id="rId54"/>
    <p:sldId id="365" r:id="rId55"/>
    <p:sldId id="330" r:id="rId56"/>
    <p:sldId id="331" r:id="rId57"/>
    <p:sldId id="332" r:id="rId58"/>
    <p:sldId id="333" r:id="rId59"/>
    <p:sldId id="335" r:id="rId60"/>
    <p:sldId id="336" r:id="rId61"/>
    <p:sldId id="35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p:cViewPr varScale="1">
        <p:scale>
          <a:sx n="92" d="100"/>
          <a:sy n="92" d="100"/>
        </p:scale>
        <p:origin x="11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2F2B7-1EE2-4A80-AC60-B688E1239BF7}" type="datetimeFigureOut">
              <a:rPr lang="en-AU" smtClean="0"/>
              <a:t>8/05/2015</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AF0C8-AE78-40D4-852B-CDE2253B5DE9}" type="slidenum">
              <a:rPr lang="en-AU" smtClean="0"/>
              <a:t>‹#›</a:t>
            </a:fld>
            <a:endParaRPr lang="en-AU" dirty="0"/>
          </a:p>
        </p:txBody>
      </p:sp>
    </p:spTree>
    <p:extLst>
      <p:ext uri="{BB962C8B-B14F-4D97-AF65-F5344CB8AC3E}">
        <p14:creationId xmlns:p14="http://schemas.microsoft.com/office/powerpoint/2010/main" val="165298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7893BA2-865F-4AA9-8DA7-5D78FD0E6215}" type="slidenum">
              <a:rPr lang="en-US" sz="1200"/>
              <a:pPr eaLnBrk="1" hangingPunct="1"/>
              <a:t>12</a:t>
            </a:fld>
            <a:endParaRPr lang="en-US" sz="120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475981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INJUSTICE. It shows how the government discriminates these poor people.</a:t>
            </a:r>
            <a:r>
              <a:rPr lang="en-US" baseline="0" dirty="0" smtClean="0"/>
              <a:t> </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47</a:t>
            </a:fld>
            <a:endParaRPr lang="en-AU" dirty="0"/>
          </a:p>
        </p:txBody>
      </p:sp>
    </p:spTree>
    <p:extLst>
      <p:ext uri="{BB962C8B-B14F-4D97-AF65-F5344CB8AC3E}">
        <p14:creationId xmlns:p14="http://schemas.microsoft.com/office/powerpoint/2010/main" val="3944140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 OR INJUSTICE.</a:t>
            </a:r>
            <a:r>
              <a:rPr lang="en-US" baseline="0" dirty="0" smtClean="0"/>
              <a:t> We have people </a:t>
            </a:r>
            <a:r>
              <a:rPr lang="en-US" baseline="0" dirty="0" err="1" smtClean="0"/>
              <a:t>straving</a:t>
            </a:r>
            <a:r>
              <a:rPr lang="en-US" baseline="0" dirty="0" smtClean="0"/>
              <a:t> to death and then there is this dog living in this wonderland</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48</a:t>
            </a:fld>
            <a:endParaRPr lang="en-AU" dirty="0"/>
          </a:p>
        </p:txBody>
      </p:sp>
    </p:spTree>
    <p:extLst>
      <p:ext uri="{BB962C8B-B14F-4D97-AF65-F5344CB8AC3E}">
        <p14:creationId xmlns:p14="http://schemas.microsoft.com/office/powerpoint/2010/main" val="4125299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 . On how nobody is born with hate, racism</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49</a:t>
            </a:fld>
            <a:endParaRPr lang="en-AU" dirty="0"/>
          </a:p>
        </p:txBody>
      </p:sp>
    </p:spTree>
    <p:extLst>
      <p:ext uri="{BB962C8B-B14F-4D97-AF65-F5344CB8AC3E}">
        <p14:creationId xmlns:p14="http://schemas.microsoft.com/office/powerpoint/2010/main" val="88262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 </a:t>
            </a:r>
            <a:r>
              <a:rPr lang="en-US" dirty="0" err="1" smtClean="0"/>
              <a:t>Hes</a:t>
            </a:r>
            <a:r>
              <a:rPr lang="en-US" dirty="0" smtClean="0"/>
              <a:t> fighting for the refugees and people in detention shelter </a:t>
            </a:r>
            <a:r>
              <a:rPr lang="en-US" dirty="0" err="1" smtClean="0"/>
              <a:t>hes</a:t>
            </a:r>
            <a:r>
              <a:rPr lang="en-US" baseline="0" dirty="0" smtClean="0"/>
              <a:t> referring to the stolen generation</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50</a:t>
            </a:fld>
            <a:endParaRPr lang="en-AU" dirty="0"/>
          </a:p>
        </p:txBody>
      </p:sp>
    </p:spTree>
    <p:extLst>
      <p:ext uri="{BB962C8B-B14F-4D97-AF65-F5344CB8AC3E}">
        <p14:creationId xmlns:p14="http://schemas.microsoft.com/office/powerpoint/2010/main" val="168876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a:t>
            </a:r>
            <a:r>
              <a:rPr lang="en-US" baseline="0" dirty="0" smtClean="0"/>
              <a:t>. </a:t>
            </a:r>
            <a:r>
              <a:rPr lang="en-US" baseline="0" dirty="0" err="1" smtClean="0"/>
              <a:t>Hes</a:t>
            </a:r>
            <a:r>
              <a:rPr lang="en-US" baseline="0" dirty="0" smtClean="0"/>
              <a:t> talking about there life is going to better than </a:t>
            </a:r>
            <a:r>
              <a:rPr lang="en-US" baseline="0" dirty="0" err="1" smtClean="0"/>
              <a:t>theres</a:t>
            </a:r>
            <a:r>
              <a:rPr lang="en-US" baseline="0" dirty="0" smtClean="0"/>
              <a:t>. </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51</a:t>
            </a:fld>
            <a:endParaRPr lang="en-AU" dirty="0"/>
          </a:p>
        </p:txBody>
      </p:sp>
    </p:spTree>
    <p:extLst>
      <p:ext uri="{BB962C8B-B14F-4D97-AF65-F5344CB8AC3E}">
        <p14:creationId xmlns:p14="http://schemas.microsoft.com/office/powerpoint/2010/main" val="952816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 </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52</a:t>
            </a:fld>
            <a:endParaRPr lang="en-AU" dirty="0"/>
          </a:p>
        </p:txBody>
      </p:sp>
    </p:spTree>
    <p:extLst>
      <p:ext uri="{BB962C8B-B14F-4D97-AF65-F5344CB8AC3E}">
        <p14:creationId xmlns:p14="http://schemas.microsoft.com/office/powerpoint/2010/main" val="1989194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 </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53</a:t>
            </a:fld>
            <a:endParaRPr lang="en-AU" dirty="0"/>
          </a:p>
        </p:txBody>
      </p:sp>
    </p:spTree>
    <p:extLst>
      <p:ext uri="{BB962C8B-B14F-4D97-AF65-F5344CB8AC3E}">
        <p14:creationId xmlns:p14="http://schemas.microsoft.com/office/powerpoint/2010/main" val="896940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 </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54</a:t>
            </a:fld>
            <a:endParaRPr lang="en-AU" dirty="0"/>
          </a:p>
        </p:txBody>
      </p:sp>
    </p:spTree>
    <p:extLst>
      <p:ext uri="{BB962C8B-B14F-4D97-AF65-F5344CB8AC3E}">
        <p14:creationId xmlns:p14="http://schemas.microsoft.com/office/powerpoint/2010/main" val="573683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 </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55</a:t>
            </a:fld>
            <a:endParaRPr lang="en-AU" dirty="0"/>
          </a:p>
        </p:txBody>
      </p:sp>
    </p:spTree>
    <p:extLst>
      <p:ext uri="{BB962C8B-B14F-4D97-AF65-F5344CB8AC3E}">
        <p14:creationId xmlns:p14="http://schemas.microsoft.com/office/powerpoint/2010/main" val="2920793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 </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56</a:t>
            </a:fld>
            <a:endParaRPr lang="en-AU" dirty="0"/>
          </a:p>
        </p:txBody>
      </p:sp>
    </p:spTree>
    <p:extLst>
      <p:ext uri="{BB962C8B-B14F-4D97-AF65-F5344CB8AC3E}">
        <p14:creationId xmlns:p14="http://schemas.microsoft.com/office/powerpoint/2010/main" val="253796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39</a:t>
            </a:fld>
            <a:endParaRPr lang="en-AU" dirty="0"/>
          </a:p>
        </p:txBody>
      </p:sp>
    </p:spTree>
    <p:extLst>
      <p:ext uri="{BB962C8B-B14F-4D97-AF65-F5344CB8AC3E}">
        <p14:creationId xmlns:p14="http://schemas.microsoft.com/office/powerpoint/2010/main" val="2193711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JUSTUICE</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57</a:t>
            </a:fld>
            <a:endParaRPr lang="en-AU" dirty="0"/>
          </a:p>
        </p:txBody>
      </p:sp>
    </p:spTree>
    <p:extLst>
      <p:ext uri="{BB962C8B-B14F-4D97-AF65-F5344CB8AC3E}">
        <p14:creationId xmlns:p14="http://schemas.microsoft.com/office/powerpoint/2010/main" val="315575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INJUSTICE</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58</a:t>
            </a:fld>
            <a:endParaRPr lang="en-AU" dirty="0"/>
          </a:p>
        </p:txBody>
      </p:sp>
    </p:spTree>
    <p:extLst>
      <p:ext uri="{BB962C8B-B14F-4D97-AF65-F5344CB8AC3E}">
        <p14:creationId xmlns:p14="http://schemas.microsoft.com/office/powerpoint/2010/main" val="1624269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a:t>
            </a:r>
            <a:r>
              <a:rPr lang="en-US" baseline="0" dirty="0" smtClean="0"/>
              <a:t> </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59</a:t>
            </a:fld>
            <a:endParaRPr lang="en-AU" dirty="0"/>
          </a:p>
        </p:txBody>
      </p:sp>
    </p:spTree>
    <p:extLst>
      <p:ext uri="{BB962C8B-B14F-4D97-AF65-F5344CB8AC3E}">
        <p14:creationId xmlns:p14="http://schemas.microsoft.com/office/powerpoint/2010/main" val="3182565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 </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60</a:t>
            </a:fld>
            <a:endParaRPr lang="en-AU" dirty="0"/>
          </a:p>
        </p:txBody>
      </p:sp>
    </p:spTree>
    <p:extLst>
      <p:ext uri="{BB962C8B-B14F-4D97-AF65-F5344CB8AC3E}">
        <p14:creationId xmlns:p14="http://schemas.microsoft.com/office/powerpoint/2010/main" val="407827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  HE IS TELLING US THAT HE HAS THE COURAGE TO FIGHT EVEN KNOW HE WONT WIN.  Quote from to kill a mocking</a:t>
            </a:r>
            <a:r>
              <a:rPr lang="en-US" baseline="0" dirty="0" smtClean="0"/>
              <a:t> bird. Perception on justice. “COURAGE” </a:t>
            </a:r>
            <a:endParaRPr lang="en-US" dirty="0" smtClean="0"/>
          </a:p>
          <a:p>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40</a:t>
            </a:fld>
            <a:endParaRPr lang="en-AU" dirty="0"/>
          </a:p>
        </p:txBody>
      </p:sp>
    </p:spTree>
    <p:extLst>
      <p:ext uri="{BB962C8B-B14F-4D97-AF65-F5344CB8AC3E}">
        <p14:creationId xmlns:p14="http://schemas.microsoft.com/office/powerpoint/2010/main" val="66724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INJUSTICE.</a:t>
            </a:r>
            <a:r>
              <a:rPr lang="en-US" baseline="0" dirty="0" smtClean="0"/>
              <a:t> One side of society and different perspectives to different classes. </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41</a:t>
            </a:fld>
            <a:endParaRPr lang="en-AU" dirty="0"/>
          </a:p>
        </p:txBody>
      </p:sp>
    </p:spTree>
    <p:extLst>
      <p:ext uri="{BB962C8B-B14F-4D97-AF65-F5344CB8AC3E}">
        <p14:creationId xmlns:p14="http://schemas.microsoft.com/office/powerpoint/2010/main" val="240508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INJUSTICE.</a:t>
            </a:r>
            <a:r>
              <a:rPr lang="en-US" baseline="0" dirty="0" smtClean="0"/>
              <a:t> Of white Australian's against black Australians by stealing there children. </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42</a:t>
            </a:fld>
            <a:endParaRPr lang="en-AU" dirty="0"/>
          </a:p>
        </p:txBody>
      </p:sp>
    </p:spTree>
    <p:extLst>
      <p:ext uri="{BB962C8B-B14F-4D97-AF65-F5344CB8AC3E}">
        <p14:creationId xmlns:p14="http://schemas.microsoft.com/office/powerpoint/2010/main" val="376091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INJUSTICE.</a:t>
            </a:r>
            <a:r>
              <a:rPr lang="en-US" baseline="0" dirty="0" smtClean="0"/>
              <a:t> The rich people are the ones who control the world and if the problem doesn’t affect them then its not important enough.</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43</a:t>
            </a:fld>
            <a:endParaRPr lang="en-AU" dirty="0"/>
          </a:p>
        </p:txBody>
      </p:sp>
    </p:spTree>
    <p:extLst>
      <p:ext uri="{BB962C8B-B14F-4D97-AF65-F5344CB8AC3E}">
        <p14:creationId xmlns:p14="http://schemas.microsoft.com/office/powerpoint/2010/main" val="79714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INJUSTICE</a:t>
            </a:r>
            <a:r>
              <a:rPr lang="en-US" baseline="0" dirty="0" smtClean="0"/>
              <a:t>. Everyone should be </a:t>
            </a:r>
            <a:r>
              <a:rPr lang="en-US" baseline="0" dirty="0" err="1" smtClean="0"/>
              <a:t>ttreatred</a:t>
            </a:r>
            <a:r>
              <a:rPr lang="en-US" baseline="0" dirty="0" smtClean="0"/>
              <a:t> with equal rights but we know that they wont get treated equally </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44</a:t>
            </a:fld>
            <a:endParaRPr lang="en-AU" dirty="0"/>
          </a:p>
        </p:txBody>
      </p:sp>
    </p:spTree>
    <p:extLst>
      <p:ext uri="{BB962C8B-B14F-4D97-AF65-F5344CB8AC3E}">
        <p14:creationId xmlns:p14="http://schemas.microsoft.com/office/powerpoint/2010/main" val="26831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INJUSTICE. Poverty livers the horizon, a child looking for things that they would never have, they</a:t>
            </a:r>
            <a:r>
              <a:rPr lang="en-US" baseline="0" dirty="0" smtClean="0"/>
              <a:t> are putting there kids into this to find himself food and things to sell to get money to buy things for themselves to live. We turn a blind eye </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45</a:t>
            </a:fld>
            <a:endParaRPr lang="en-AU" dirty="0"/>
          </a:p>
        </p:txBody>
      </p:sp>
    </p:spTree>
    <p:extLst>
      <p:ext uri="{BB962C8B-B14F-4D97-AF65-F5344CB8AC3E}">
        <p14:creationId xmlns:p14="http://schemas.microsoft.com/office/powerpoint/2010/main" val="30505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a:t>
            </a:r>
            <a:r>
              <a:rPr lang="en-US" baseline="0" dirty="0" smtClean="0"/>
              <a:t> The world is very racist and </a:t>
            </a:r>
            <a:r>
              <a:rPr lang="en-US" baseline="0" dirty="0" err="1" smtClean="0"/>
              <a:t>shes</a:t>
            </a:r>
            <a:r>
              <a:rPr lang="en-US" baseline="0" dirty="0" smtClean="0"/>
              <a:t> not going to stop them she is going to go to school and get her education and be like everyone else. Talks of a third party, she won the </a:t>
            </a:r>
            <a:r>
              <a:rPr lang="en-US" baseline="0" dirty="0" err="1" smtClean="0"/>
              <a:t>nobel</a:t>
            </a:r>
            <a:r>
              <a:rPr lang="en-US" baseline="0" dirty="0" smtClean="0"/>
              <a:t> prize, she got shot by the </a:t>
            </a:r>
            <a:r>
              <a:rPr lang="en-US" baseline="0" dirty="0" err="1" smtClean="0"/>
              <a:t>telaband</a:t>
            </a:r>
            <a:r>
              <a:rPr lang="en-US" baseline="0" dirty="0" smtClean="0"/>
              <a:t> because she was trying to go to school, she is a symbol of freedom for girls</a:t>
            </a:r>
            <a:endParaRPr lang="en-AU" dirty="0"/>
          </a:p>
        </p:txBody>
      </p:sp>
      <p:sp>
        <p:nvSpPr>
          <p:cNvPr id="4" name="Slide Number Placeholder 3"/>
          <p:cNvSpPr>
            <a:spLocks noGrp="1"/>
          </p:cNvSpPr>
          <p:nvPr>
            <p:ph type="sldNum" sz="quarter" idx="10"/>
          </p:nvPr>
        </p:nvSpPr>
        <p:spPr/>
        <p:txBody>
          <a:bodyPr/>
          <a:lstStyle/>
          <a:p>
            <a:fld id="{24BAF0C8-AE78-40D4-852B-CDE2253B5DE9}" type="slidenum">
              <a:rPr lang="en-AU" smtClean="0"/>
              <a:t>46</a:t>
            </a:fld>
            <a:endParaRPr lang="en-AU" dirty="0"/>
          </a:p>
        </p:txBody>
      </p:sp>
    </p:spTree>
    <p:extLst>
      <p:ext uri="{BB962C8B-B14F-4D97-AF65-F5344CB8AC3E}">
        <p14:creationId xmlns:p14="http://schemas.microsoft.com/office/powerpoint/2010/main" val="415888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349147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221359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B27FF8E-2FED-4FC3-ACDD-586B313039BB}" type="slidenum">
              <a:rPr lang="en-AU" smtClean="0"/>
              <a:t>‹#›</a:t>
            </a:fld>
            <a:endParaRPr lang="en-A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843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4081873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B27FF8E-2FED-4FC3-ACDD-586B313039BB}" type="slidenum">
              <a:rPr lang="en-AU" smtClean="0"/>
              <a:t>‹#›</a:t>
            </a:fld>
            <a:endParaRPr lang="en-A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6884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1636566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255040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1126507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B4DF138-4452-4512-87CF-C2656440B490}" type="slidenum">
              <a:rPr lang="en-GB"/>
              <a:pPr>
                <a:defRPr/>
              </a:pPr>
              <a:t>‹#›</a:t>
            </a:fld>
            <a:endParaRPr lang="en-GB" dirty="0"/>
          </a:p>
        </p:txBody>
      </p:sp>
    </p:spTree>
    <p:extLst>
      <p:ext uri="{BB962C8B-B14F-4D97-AF65-F5344CB8AC3E}">
        <p14:creationId xmlns:p14="http://schemas.microsoft.com/office/powerpoint/2010/main" val="47339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215482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22021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3036097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365768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139962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399391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121415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36E804-77ED-40A4-B9A7-CC2E03DD67E5}" type="datetimeFigureOut">
              <a:rPr lang="en-AU" smtClean="0"/>
              <a:t>8/05/2015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B27FF8E-2FED-4FC3-ACDD-586B313039BB}" type="slidenum">
              <a:rPr lang="en-AU" smtClean="0"/>
              <a:t>‹#›</a:t>
            </a:fld>
            <a:endParaRPr lang="en-AU" dirty="0"/>
          </a:p>
        </p:txBody>
      </p:sp>
    </p:spTree>
    <p:extLst>
      <p:ext uri="{BB962C8B-B14F-4D97-AF65-F5344CB8AC3E}">
        <p14:creationId xmlns:p14="http://schemas.microsoft.com/office/powerpoint/2010/main" val="16763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36E804-77ED-40A4-B9A7-CC2E03DD67E5}" type="datetimeFigureOut">
              <a:rPr lang="en-AU" smtClean="0"/>
              <a:t>8/05/2015</a:t>
            </a:fld>
            <a:endParaRPr lang="en-AU"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B27FF8E-2FED-4FC3-ACDD-586B313039BB}" type="slidenum">
              <a:rPr lang="en-AU" smtClean="0"/>
              <a:t>‹#›</a:t>
            </a:fld>
            <a:endParaRPr lang="en-AU" dirty="0"/>
          </a:p>
        </p:txBody>
      </p:sp>
    </p:spTree>
    <p:extLst>
      <p:ext uri="{BB962C8B-B14F-4D97-AF65-F5344CB8AC3E}">
        <p14:creationId xmlns:p14="http://schemas.microsoft.com/office/powerpoint/2010/main" val="14475952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au/url?sa=i&amp;rct=j&amp;q=&amp;esrc=s&amp;frm=1&amp;source=images&amp;cd=&amp;cad=rja&amp;docid=C6W3hdHuN2hbpM&amp;tbnid=K0lYB5KqTxev8M:&amp;ved=0CAUQjRw&amp;url=http://fabiusmaximus.com/2012/12/23/justice-european-human-rights-47169/&amp;ei=MwVSUsSLKM3gkgX6pICIDw&amp;bvm=bv.53537100,d.dGI&amp;psig=AFQjCNE1DPm8MPIvqBxJVXqZR4nAGOX1uA&amp;ust=138119336881292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ubbl.us/mindma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au/search?espv=2&amp;biw=1920&amp;bih=971&amp;q=define+equity&amp;sa=X&amp;ei=_yM7VcenFoOwmAWA0IHACg&amp;ved=0CB8Q_SowAA" TargetMode="External"/><Relationship Id="rId2" Type="http://schemas.openxmlformats.org/officeDocument/2006/relationships/hyperlink" Target="https://www.google.com.au/search?espv=2&amp;biw=1920&amp;bih=971&amp;q=define+fair+play&amp;sa=X&amp;ei=_yM7VcenFoOwmAWA0IHACg&amp;ved=0CB4Q_SowAA" TargetMode="External"/><Relationship Id="rId1" Type="http://schemas.openxmlformats.org/officeDocument/2006/relationships/slideLayout" Target="../slideLayouts/slideLayout2.xml"/><Relationship Id="rId5" Type="http://schemas.openxmlformats.org/officeDocument/2006/relationships/hyperlink" Target="https://www.google.com.au/search?espv=2&amp;biw=1920&amp;bih=971&amp;q=define+neutrality&amp;sa=X&amp;ei=_yM7VcenFoOwmAWA0IHACg&amp;ved=0CCEQ_SowAA" TargetMode="External"/><Relationship Id="rId4" Type="http://schemas.openxmlformats.org/officeDocument/2006/relationships/hyperlink" Target="https://www.google.com.au/search?espv=2&amp;biw=1920&amp;bih=971&amp;q=define+objectivity&amp;sa=X&amp;ei=_yM7VcenFoOwmAWA0IHACg&amp;ved=0CCAQ_SowAA"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hyperlink" Target="http://www.smh.com.au/world/why-so-hard-to-see-black-and-blue-thedress-used-in-domestic-violence-campaign-20150307-13xrz0.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goodreads.com/author/show/23924.Martin_Luther_King_Jr_"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hyperlink" Target="http://www.brainyquote.com/quotes/authors/t/tim_holden.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1" y="1340768"/>
            <a:ext cx="6400800" cy="3888432"/>
          </a:xfrm>
        </p:spPr>
        <p:txBody>
          <a:bodyPr>
            <a:normAutofit/>
          </a:bodyPr>
          <a:lstStyle/>
          <a:p>
            <a:r>
              <a:rPr lang="en-US" sz="8000" dirty="0" smtClean="0">
                <a:solidFill>
                  <a:srgbClr val="FF0000"/>
                </a:solidFill>
              </a:rPr>
              <a:t>Context study:</a:t>
            </a:r>
            <a:endParaRPr lang="en-AU" sz="8000" dirty="0" smtClean="0">
              <a:solidFill>
                <a:srgbClr val="FF0000"/>
              </a:solidFill>
            </a:endParaRPr>
          </a:p>
          <a:p>
            <a:pPr algn="r"/>
            <a:r>
              <a:rPr lang="en-AU" sz="7200" dirty="0" smtClean="0">
                <a:solidFill>
                  <a:schemeClr val="tx1"/>
                </a:solidFill>
              </a:rPr>
              <a:t>‘Justice’</a:t>
            </a:r>
          </a:p>
          <a:p>
            <a:pPr algn="r"/>
            <a:endParaRPr lang="en-AU" sz="7200" dirty="0">
              <a:solidFill>
                <a:schemeClr val="tx1"/>
              </a:solidFill>
            </a:endParaRPr>
          </a:p>
        </p:txBody>
      </p:sp>
      <p:sp>
        <p:nvSpPr>
          <p:cNvPr id="4" name="AutoShape 2" descr="data:image/jpeg;base64,/9j/4AAQSkZJRgABAQAAAQABAAD/2wCEAAkGBhIGERQQExQWFBUSGBMWFhcUFBwYERIZGBgWFBYWFR8jHiciFxkvHRcWIC8gJygpLCwsFiAxNTAqNSYrLioBCQoKDgwOGQ8PGjQkHyQuNTE0NCs0NC8wLjQuLjMuNSwqLTEvMC4vLC4vLCo1LzAsKTQ0LSwxLDUwMDUqNTQpMv/AABEIAMIBAwMBIgACEQEDEQH/xAAcAAEAAwEBAQEBAAAAAAAAAAAABQYHBAMCAQj/xABGEAABAwIEAwIJCQUHBQEAAAABAAIDBBEFBhIhBxMxIkEIFDI1UWFxcrMVIzM0c3SBsbI2gpGhwxZCUmKTotIXJUOD0ST/xAAaAQEAAgMBAAAAAAAAAAAAAAAAAwQBAgUG/8QAMhEBAAICAQIDBQcDBQAAAAAAAAECAxEEEjEFIUEyUWFx8BMzgZGxwdEiocIUNUNyc//aAAwDAQACEQMRAD8A3FERAREQEREBERAREQEREBERAREQEREBERAREQEREBERAREQEREBERAREQEREBERAREQEREBERAREQEREBERAREQEREBERAREQEREBERAREQEREBERAREQEREBERAREQEREBERAREQEREBERAREQEREBERAREQEREBERAREQEREBERAREQEREBERAREQEREBERAREQEREBERAREQEREBERAREQEREBERAREQEX4dljOFZzrsa8RZJiTaPn09RI+R8MBEkjKp8LGgPAAOkDYf4enVBs6LPuImaqrI5hmDy+KSGeEjlt2qgzXBJsL9ohwLb6duihcZzVimFioPjDAcLp6GSZroGO8ckm3kDiLctosQNICDW0WZ1WcatjagiW2jFoKVvYZtC7lao/J38o9rrv1XbiDsQGMx0ra8tgljfUcvxaI6WxvY0w6iNRBBPavcIL+iy3Cc/wA1a+jh8ZY6WStrIpoxy+ZyWc7lhzQLtHZb2rAn0m6jsA4kVj6jDGTS6mVdI90h5bAOcZJ2RP2aLXLGMt07XS6DY0WKs4j4hJ4nTtlBnr6KDll0bNLZ5Kl7HTO7PQRsPZ6XA2Vx4izV2EU8MtPWOiIfBC+8ETzKZZGR8w3b2SLk2AA37kF5RZfmLOFRld9ZTyVjS+HD2SQueyKN0tQXSAua23acQG9jcbdF+5ozzV4bVYXHG+0b2QS1nYYdTJpYoAdx2e053k26+pBp6LP8uvxB+LVFNLXmWGkbBIWeLQt5ombJZpIF26SBuDvZQmTc8VlfWQRuq2VInkrWS04hYJKRkJfy5S5gBsbNHa66troNbRY1hubq6bCajEflNsszIXHxcQ0+qndzgxr3WF/JadnNsdfqC9Me4j1mHSYxCJLGnZC+ldy2WZZ0DZm7ts/6Zp7V7XQbCizL+1tdNWve2eFsMeIeI+KvEbDJG0M5kzZHODnSDmNOht+7YqMruI9ZA/FoeZZ1NUQCmdy2bR+MRQzM8mzrCRm5ue316INgRZfFnGu8bbMZWGnfiUmGin5Tey1upom5nlF923t0XDkrOtfVGnM1U2o8bpqyUs5UbX0roHFrDdgGoG394INeRYJNxarxg0MwmtVuqnxvfyo7mJsYlvp0aQLSR727ldsyZzqcNxukpWPtTOELJ26Wm8lRzxFvbUPo2nYhBoqA3VYyzicuMTYlFK7UyGo5UYsBpYYo3Fuw33cdzc7qvYia3CKunwujqI6WKKljNOJ4g8VrmO0Pjc+1wQwA2ZZ29+nQNIRUPiFjk+H1VBTsrW0LKgVRllcyJzAY2RuYPnBYbkjqOqj895uq8qyYdFHOJAA2Ssk5bBzoubTw6rWIZcyO8m3X1INMRULFcVxCpxV9LDURU7Y2QSQxSxBza5pJ8YOvymltrWbv0PrXBDmiudigwkyHU2pkndJy2WNDyxJHH5Nr6naC4b7dUGmIiICIiAiIg/DustyXw+mo5aI1dPG5kFLUxuDzHIGSvq3TR2FzvoN9Q6XtdamuTFoX1EErGeW6OQN3t2i0hu/dvbdBC58wWXHIIWRMDyyqpZXAkCzGSBzzuR3X26lVjOmT67EKitbTxRyRYnHSxuldKGGlMJNy5tryAg/3VkWacAxrJsbZqmaVjHu0NLasuJdYutYP9AKm8g5VxrFpKOuEkjqYyxPJdV9WMlAfdpfc+S7a26DQKzJlc+qkgbHGaaavhrzUGUAsDAzVEY7XLrs2I23/AIWmrweWTF4KsN+ZjpZ4nO1DZ7pGOaLXudgd7WWS+EHi8+H18DYppYwadpIZI5oJ5sovYHrsP4KvYrgmYMlxCtklnZGC3ttqtYGrydbdR2JsNxbdBqGE5Bno3Ucpp2NkjrayWZ4MfM5T+dyyXA3cO03s7kegWUXQ8Na0wxsfHofFhpiY7mMOiqZV+NQjZx/wt7XTc7qRoccn4mZemkDnMqog8F0RLC6SHTINNjtqaQLdLuKh/B5zZJXuqaOaR8jrNmjMjy51vo5Bck7bx7esoPscMK2eOBxiDJqXD4mwu5jCY6uKqdO1os7vbtq8ntdVfs44ZUZhoYWtitLzaOV8etvY0SMfIL3sbWPQ722usaq8XqM95iMEU8rYXT6LRyuazlQiz3CxsLtY4+1y37MLjHSVBBIIhmIINiCGOsR6FiZ1G29K9dor71LzjkiXHaivlEDJObQsip3O0EiYOkNm6jdhs5va2HrUPmThvW4+aiQF8boqSihp2MkjDKh8fzr2yb7ASAWuW7i+4VbwGkxHMusQSyOMYBdect63ta7t+hVhyTnCqwSsbQ1Tnua5/LIkN3xPJs0g97b22vaxuPXUryonW41EvQ5/ALY4v0ZItasbmvrpd8CwieDEqyqkZpZURUQadTTd0bX8wWBJFi4b9D3XVPyxkyugqaUSUkcDaWoqp3VPNY6adkpk0xANuQDrF9R6DutY9HGOvlopKflyPZdsl9Dy2+7etioSnydjNUxsjXvLXta4f/p7iLj+961tbkTFprFd6Q4PB63wUz5M0Ui3v+E/N04blGviwmfDThrI5XQuHjAngL6h3OD2scBuOy47udYaPWvTOfDmtxmOudFGOZJUxvi+cYObC6COKYbus3tNabG30alMap6rAcD0zPe2YSC7hIS6xk27QPo9aqeCYHimYYudDJI5ly25qC03Fr7F3rS3ImJiOnz1tnD4PXJS2Sc0RWLTXc9p16736rLU5GrJawx8mIwOxFuIipMg1sbZmuAMtq1EsAuDY7XXBmThvW4iKiSOP5x2IvlaOYwc2mkEDnE9qw7cEZsbHsnZWHJeB12CMqnVTnHVF2Lza7EB5NtzbuURwfxCWsqJg+R7wIgQHvLgO0OlytozedYmNbQW8MiKZb0yRaMeu3rv3fJ0xZNrhVthMTPFmYlJiQqOaLuDtREPLtqDrutq6Lkydw9qcteLSCBrXyUlZT1dnsuHF5kgeTftk7NuL2Frqu5kx+ow/EZy2WS0c7yG8x2nsvuBa9rbdFpHEXEi/C+fE5zdZhc1zXEGziD1HqKxXkRaLeXZJm8Gvithjq8snw7dv5Z5UcJq4xECIEmhgaGcyOwqQ+CKQDtW+hi8roel7qwZmyBW4pVVdewvD21FC+mhEkYinbT6Lvfc7EXkIuR3+lSuSaySfBqh7nuc4Cqs4uJcLR7WN7hcHBuvlrX1PMke+zYra3l1t33tc7LMZ4maxruiyeF2pTNfq+7nXz89JjAqevwXEKseJ66erqOZz/GIxy28tjL8vdzt2+rqvHiJhGI43qp4YIZ4ZGxmKR0gimoZ2u+mv1cLWI079R065/XZknw3EJH82QtjqHnTzHaSGyHs2va1hay0fipXujw9kkT3N1SxkOY4tJBa89R3dFrXkxatp12TZvBb4suLHNvvPXXb628M84DU1dRh87KRleKZtSJo3vjja4yMjY13b26gu6HoofN+QqzOkk05a+mIoYo4omSxlskup07oXn/AHhgv2QS0EHZWPIeLGmwkVErnO5Yne4klziGucbXPsss++VsUz5M/kuk7O+iOTlxRg9Be4BPrO53WbciKxWdbmfRrg8HvlyZKzeK1pOptPb6/Fas14Pi2O6IhBCQfFJIZ+Y1k2Gys0mYnqZbkG2naxturG3BJRjRrdA5Jomw67tvzBO6QttfV5Nje1lR8jZxqsIrG0NU57mvdy7SG74nnZtj1IvYWvbe49dt4wVL6TB6p7HOY4CGzmOLXD56MbEbhSYssZI3Cnz+DfhZIpadxMbiY7TCx4HiEmJwiSWEwP1StMbnaiAx7mB17C4IaHD1EdV3rI+CNTPjGE1gMj5JDJKxhfIS4EwM0gEnbcrMs04BjWTY2zVM0rGPdoaRVlxLrF1rB/oBUqg/qlF/OOQcq41i0lHXCSR1MZYnkuqurGSgPu0uufJdtbdf0cgIiICIiDJPCQ+oU/wB4/pSKz8G/MtH7snxpFWPCQ+oU/wB4/pSKz8G/MtH7snxpEGU+Ef5xg+7N+LMtJ4wSBmATAkDU2mAv3nmxGw9JsCfwWbeEf5xp/uzfizKoZzwTFMEZCK90pZLqMQfPzW9kNvbtHSbOb6OqDYvBxb/22f11L/hQrMsWmk4U43UGIbN53LHQaJ43GP2hpc38Y1vnDLC4MKwulbBcskjZKSfKc+QBzy713NrdwaB3LL/CTwtkctHUjy5GyxO9YYWvb8RyD98HDL/NfU17h5IEEZ9brPkPtsIx+8VsuZPqdT9jN8NygeEmFswrCKQN/wDIwTOPeXSds39gIHsaFP5k+p1P2M3w3LW3symwfe1+cfqzngl5dV7sP5vUdmgWzA37ak/KJSPBLy6r3Yfzeo7NP7QN+2o/yiXM/wCCnz/l7eP915H/AJ/tV38bPpab3JP1NV6wLMVK2ngYaiHVy4m6ea3VfS0WtfrfuVF42fS03uSfqavrBuERlbDUeMjcRyaeV6bPtfX/ADUvVeM1uiN9lG2LjZPDcH+ov0+1ry3vzWbix5tf78X6lGcK8ap6Ch0STRRu5khs+RrXWs3exKk+K/m1/vxfqVByjw2OaqfxgTiPtObp5erpbe+oelZyTaM/9MbnTThY8GTwuYz36a9ffW/SGxVc7aqne9jg5ro3kOaQWkaTuCOqy3gt9Zn+yH6wtGosK+RKDxfVr5UT26rWvs7e1zZZzwW+sz/ZD9YW+Tf2uPavw4rHB5cVnceWvzVbNsRmxCrDRc82c/g0ucf5AqzSYr8o5e0E9qCVkZ9mrU3+TrfgueiiFRmB7HC4dPUNI9ILZAR/NQdS92BNraB/e9lvWYnmx/FriVR9nqn37h6iYjNGHH60il4/PU/lC/5D8yVHsqvhqP4JeXVe7F+b1IZD8yVHsqvhqP4JeXVe7F+b1Zp7WL5OLyPuOd/2j9VGx2EzVdTYXtLO4+wPcSVbsYxX5UwCC57UUzInfuNfp/2lq48u0ja/GZoneTI6tYfY5soP5qCmqHYbBUUL+omY63+aPmRv/MfwVWP6YmffuHcvEZrY6etOi34TuJaJl39nZfs6r83rk4LyNgZWPcQ0N5JLiQAABISSe4Lry7+zsv2dV+blGcKqD5VpcQgvp5rWM1Wvp1NlF7d/VWq+3j17v2cPLETx+ZFp1H2n+UO6uy7DimKNrWVtNYywOEYkBkdo0DSLHckt29qleNHmSr9kPxolnUWCf2dxeGm16+XPTdrTpvqLHdLm3X0rReNHmSr9kPxolNxp31eWp25vjWPojDEX6q9Pl5a8vT6lXfBw83z/AHl3wol8+Eh9Qp/vH9KRfXg4eb5/vLvhRL58JD6hT/eP6UitvPrPwb8y0fuyfGkV0VL4N+ZaP3ZPjSK6ICIiAiIgyTwkPqFP94/pSKz8G/MtH7snxpFKZyyTT55iZDUF4bG/WOW4NN9JbvcHaxK7suYBFlimjpIdRjiDg3Wbu3c55ubDvce5Bg/hH+cYPuzfizK6cd8J8eweKcDemfC4n/K9vLP+5zP4KzZx4W0eeJmT1BlDmMEY5bw1tg5zt7tO93FT2M4BFj1K+jlvy5GhhsbOsLEEG3W4B6dyCk8BMY+UsKbETvTSSR+vSTzW/h2yP3VW/CW8ih96o/KFaLkvh9TZE5op3SkTaC4SPDgC3VYts0W8o/yX7nTh/S57EQqDIOSXlvLeG+XpBvdpv5IQffDnzVQ/d4f0BSOZPqdT9jN8Ny9sHwpmBwRU0d9ELGsbqN3WaLC52uV7VtK2ujfE6+mRrmG3WzgWm3rsVi0biYSYrRW9bT6Sxjhlmmnyy6czuLeYI9Nml19JeT06dQvGOuObsaZNE02dNE4A9QyLTdzvRsy/4q9f9HqH0zf6g/4qfy7lClywDyWdp2znuOqQj0X7h6hboufXBkmIpbWoetz+LcKt8nIwxacl4159o+tKBxs+lpvck/U1WDCeJuH0kEUbpHamRxtPzTuoaAe71KazLkqnzW5jpi8GMOA0OA6kE32PoUL/ANHqH0zf6g/4qSaZa5LWprzU8fK4GXiYsHIm2677fGXln/GYsewh08JJY6RgBIIOz7HYr34Qeb//AGyfk1Sv9hqfxPxC8nK1ar6hrvq1dben1Lvy9l6LLMPIiLi3UXds3Nza/cPQpK47/aRefcq5eXgjhW42Pft7jfu+PxdWJfQy+4/9JWU8FvrM/wBkP1ha5NEJ2uYejgQbdbEWUDlvI1PlZ7pITIS9uk63Ai177bBZyY5tkraPRFxOXjxcTNht3vrX4M5wv9oj94n/ACkX5xgwjxOrbOB2ahgv77LNP+3QtEgyFTU9Z48DJzS98m7hou64O2npue9dmZMrQZqY2ObVZjtTSw2cNrEdDt/8Chnj2nHas997dWvjGKnLxZa76Yp0z9fPSoZD8yVHsqvhqP4JeXVe7D+b1fsLyrDhFK+jYX8uTmA6nAv7Y0usbej1LyyzkunyoXmEvPMDQ7W4HybkWsB6St64bRak+6FbL4jhti5NY3vJaJj8/VmuT/Pzvtav8pF4cWMI+T64ygdmoaH+rUOy8fyB/eWl4dkKmwyqNawycwukdu4Fl5NWrbT/AJj3rpzNlGDNYYJtXzZcWljgDva46HbYfwUc8a045r672tV8ZxV5tM0b6ejpn+8/rpWco0jq7AXxMF3PZUtaPSSX2CqXDfOMOVHTNnDtMuggtbctLNWxH738lr2BYJHl6FtPFqLGlxGo3d2iXHuHpUNjXDaixuQyuY5j3buMTtIcfSRYi/rAW1sN4itq94hBi8S41rZ8WeJ6Mlt7jv33/DNaWtObcajniabOmjeAeoZHpuXejssv+NlfONPmSr9kPxolPZeyjTZYB5LLOds57jqkI9F+4eoWC9syZfizTTSUk2oRy6dWg2d2XNeLGx72juUuDHNInq7yoeKc3Hyr0rijVaRqN92c+Dh5vn+8u+FEvnwkPqFP94/pSK+ZNyVT5GhfBTl5a95kPMcHG5a1u1gNrNC/M5ZJp88xMhqC8NjfrHLcGm+kt3uDtZxVhyUXwb8y0fuyfGkXtmXihQ5UqRSTmQSODHDTHqbZ5IG9/UpzLmARZYpo6SHUY4g4N1m7t3Oebmw73HuVfzRwqos21Iq5jMJGhjRoeAyzCSNtJ9PpQXJ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f/Z"/>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026" name="Picture 2" descr="http://fabiusmaximus.files.wordpress.com/2012/08/20120821-justice-swor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78" y="2420888"/>
            <a:ext cx="3781425"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28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928"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376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dirty="0" smtClean="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24936" cy="6048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53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20688"/>
            <a:ext cx="7632848"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369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0728"/>
            <a:ext cx="6347714" cy="3880773"/>
          </a:xfrm>
        </p:spPr>
        <p:txBody>
          <a:bodyPr>
            <a:normAutofit fontScale="85000" lnSpcReduction="20000"/>
          </a:bodyPr>
          <a:lstStyle/>
          <a:p>
            <a:pPr marL="0" indent="0">
              <a:buNone/>
            </a:pPr>
            <a:r>
              <a:rPr lang="en-US" sz="4400" dirty="0"/>
              <a:t>Break into pairs and write a definition in your own words the following</a:t>
            </a:r>
            <a:r>
              <a:rPr lang="en-US" sz="4400" dirty="0" smtClean="0"/>
              <a:t>:</a:t>
            </a:r>
          </a:p>
          <a:p>
            <a:r>
              <a:rPr lang="en-US" sz="4400" dirty="0" smtClean="0"/>
              <a:t>Injustice</a:t>
            </a:r>
          </a:p>
          <a:p>
            <a:r>
              <a:rPr lang="en-US" sz="3800" dirty="0" smtClean="0"/>
              <a:t>Society</a:t>
            </a:r>
          </a:p>
          <a:p>
            <a:r>
              <a:rPr lang="en-US" sz="4400" dirty="0" smtClean="0"/>
              <a:t>Prejudice</a:t>
            </a:r>
          </a:p>
          <a:p>
            <a:r>
              <a:rPr lang="en-US" sz="4400" dirty="0"/>
              <a:t>E</a:t>
            </a:r>
            <a:r>
              <a:rPr lang="en-US" sz="4400" dirty="0" smtClean="0"/>
              <a:t>quality</a:t>
            </a:r>
          </a:p>
        </p:txBody>
      </p:sp>
      <p:sp>
        <p:nvSpPr>
          <p:cNvPr id="5" name="Oval 4"/>
          <p:cNvSpPr/>
          <p:nvPr/>
        </p:nvSpPr>
        <p:spPr>
          <a:xfrm>
            <a:off x="6012160" y="3933056"/>
            <a:ext cx="2736304" cy="278793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6300192" y="4725144"/>
            <a:ext cx="2160240" cy="1200329"/>
          </a:xfrm>
          <a:prstGeom prst="rect">
            <a:avLst/>
          </a:prstGeom>
          <a:noFill/>
        </p:spPr>
        <p:txBody>
          <a:bodyPr wrap="square" rtlCol="0">
            <a:spAutoFit/>
          </a:bodyPr>
          <a:lstStyle/>
          <a:p>
            <a:pPr algn="ctr"/>
            <a:r>
              <a:rPr lang="en-US" dirty="0" smtClean="0">
                <a:solidFill>
                  <a:schemeClr val="bg1"/>
                </a:solidFill>
              </a:rPr>
              <a:t>ADD THIS INFORMATION ON YOUR‘JUSTICE’ PAGE</a:t>
            </a:r>
            <a:endParaRPr lang="en-AU" dirty="0">
              <a:solidFill>
                <a:schemeClr val="bg1"/>
              </a:solidFill>
            </a:endParaRPr>
          </a:p>
        </p:txBody>
      </p:sp>
    </p:spTree>
    <p:extLst>
      <p:ext uri="{BB962C8B-B14F-4D97-AF65-F5344CB8AC3E}">
        <p14:creationId xmlns:p14="http://schemas.microsoft.com/office/powerpoint/2010/main" val="4121688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FF0000"/>
                </a:solidFill>
              </a:rPr>
              <a:t>Feedback</a:t>
            </a:r>
            <a:endParaRPr lang="en-AU" sz="7200" dirty="0">
              <a:solidFill>
                <a:srgbClr val="FF0000"/>
              </a:solidFill>
            </a:endParaRPr>
          </a:p>
        </p:txBody>
      </p:sp>
      <p:sp>
        <p:nvSpPr>
          <p:cNvPr id="3" name="Content Placeholder 2"/>
          <p:cNvSpPr>
            <a:spLocks noGrp="1"/>
          </p:cNvSpPr>
          <p:nvPr>
            <p:ph idx="1"/>
          </p:nvPr>
        </p:nvSpPr>
        <p:spPr>
          <a:xfrm>
            <a:off x="609599" y="1844824"/>
            <a:ext cx="6347714" cy="3880773"/>
          </a:xfrm>
        </p:spPr>
        <p:txBody>
          <a:bodyPr>
            <a:normAutofit/>
          </a:bodyPr>
          <a:lstStyle/>
          <a:p>
            <a:pPr marL="0" indent="0">
              <a:buNone/>
            </a:pPr>
            <a:r>
              <a:rPr lang="en-US" dirty="0" smtClean="0"/>
              <a:t>Now join back with your group of four and debate your answers to find a common definition of those words.</a:t>
            </a:r>
            <a:endParaRPr lang="en-US" dirty="0"/>
          </a:p>
          <a:p>
            <a:r>
              <a:rPr lang="en-US" dirty="0" smtClean="0"/>
              <a:t>Provide an example of each one.</a:t>
            </a:r>
            <a:endParaRPr lang="en-US" dirty="0"/>
          </a:p>
          <a:p>
            <a:r>
              <a:rPr lang="en-US" dirty="0" smtClean="0"/>
              <a:t>Write down other groups definitions that resonate with you personally.</a:t>
            </a:r>
            <a:endParaRPr lang="en-AU" dirty="0"/>
          </a:p>
        </p:txBody>
      </p:sp>
      <p:sp>
        <p:nvSpPr>
          <p:cNvPr id="4" name="Oval 3"/>
          <p:cNvSpPr/>
          <p:nvPr/>
        </p:nvSpPr>
        <p:spPr>
          <a:xfrm>
            <a:off x="6012160" y="3933056"/>
            <a:ext cx="2736304" cy="278793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6300192" y="4725144"/>
            <a:ext cx="2160240" cy="1200329"/>
          </a:xfrm>
          <a:prstGeom prst="rect">
            <a:avLst/>
          </a:prstGeom>
          <a:noFill/>
        </p:spPr>
        <p:txBody>
          <a:bodyPr wrap="square" rtlCol="0">
            <a:spAutoFit/>
          </a:bodyPr>
          <a:lstStyle/>
          <a:p>
            <a:pPr algn="ctr"/>
            <a:r>
              <a:rPr lang="en-US" dirty="0" smtClean="0">
                <a:solidFill>
                  <a:schemeClr val="bg1"/>
                </a:solidFill>
              </a:rPr>
              <a:t>ADD THIS INFORMATION ON YOUR‘JUSTICE’ PAGE</a:t>
            </a:r>
            <a:endParaRPr lang="en-AU" dirty="0">
              <a:solidFill>
                <a:schemeClr val="bg1"/>
              </a:solidFill>
            </a:endParaRPr>
          </a:p>
        </p:txBody>
      </p:sp>
    </p:spTree>
    <p:extLst>
      <p:ext uri="{BB962C8B-B14F-4D97-AF65-F5344CB8AC3E}">
        <p14:creationId xmlns:p14="http://schemas.microsoft.com/office/powerpoint/2010/main" val="3966494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Now onto the class details for this unit.</a:t>
            </a:r>
            <a:endParaRPr lang="en-AU" dirty="0"/>
          </a:p>
        </p:txBody>
      </p:sp>
      <p:pic>
        <p:nvPicPr>
          <p:cNvPr id="3" name="Picture 2"/>
          <p:cNvPicPr>
            <a:picLocks noChangeAspect="1"/>
          </p:cNvPicPr>
          <p:nvPr/>
        </p:nvPicPr>
        <p:blipFill>
          <a:blip r:embed="rId2"/>
          <a:stretch>
            <a:fillRect/>
          </a:stretch>
        </p:blipFill>
        <p:spPr>
          <a:xfrm>
            <a:off x="899592" y="1844824"/>
            <a:ext cx="6768752" cy="5040560"/>
          </a:xfrm>
          <a:prstGeom prst="rect">
            <a:avLst/>
          </a:prstGeom>
        </p:spPr>
      </p:pic>
    </p:spTree>
    <p:extLst>
      <p:ext uri="{BB962C8B-B14F-4D97-AF65-F5344CB8AC3E}">
        <p14:creationId xmlns:p14="http://schemas.microsoft.com/office/powerpoint/2010/main" val="2735823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6600" dirty="0" smtClean="0"/>
              <a:t>The context: ‘Justice'</a:t>
            </a:r>
            <a:endParaRPr lang="en-AU" sz="6600" dirty="0"/>
          </a:p>
        </p:txBody>
      </p:sp>
      <p:sp>
        <p:nvSpPr>
          <p:cNvPr id="3" name="Content Placeholder 2"/>
          <p:cNvSpPr>
            <a:spLocks noGrp="1"/>
          </p:cNvSpPr>
          <p:nvPr>
            <p:ph idx="1"/>
          </p:nvPr>
        </p:nvSpPr>
        <p:spPr>
          <a:xfrm>
            <a:off x="609599" y="2644571"/>
            <a:ext cx="6347714" cy="3880773"/>
          </a:xfrm>
        </p:spPr>
        <p:txBody>
          <a:bodyPr>
            <a:normAutofit fontScale="92500" lnSpcReduction="20000"/>
          </a:bodyPr>
          <a:lstStyle/>
          <a:p>
            <a:r>
              <a:rPr lang="en-AU" dirty="0" smtClean="0">
                <a:latin typeface="Calibri" pitchFamily="34" charset="0"/>
              </a:rPr>
              <a:t>... </a:t>
            </a:r>
            <a:r>
              <a:rPr lang="en-AU" dirty="0">
                <a:latin typeface="Calibri" pitchFamily="34" charset="0"/>
              </a:rPr>
              <a:t>W</a:t>
            </a:r>
            <a:r>
              <a:rPr lang="en-AU" dirty="0" smtClean="0">
                <a:latin typeface="Calibri" pitchFamily="34" charset="0"/>
              </a:rPr>
              <a:t>hat is it?</a:t>
            </a:r>
          </a:p>
          <a:p>
            <a:r>
              <a:rPr lang="en-AU" dirty="0" smtClean="0">
                <a:latin typeface="Calibri" pitchFamily="34" charset="0"/>
              </a:rPr>
              <a:t>The Context Study is an </a:t>
            </a:r>
            <a:r>
              <a:rPr lang="en-AU" b="1" dirty="0" smtClean="0">
                <a:solidFill>
                  <a:srgbClr val="00B050"/>
                </a:solidFill>
                <a:latin typeface="Calibri" pitchFamily="34" charset="0"/>
              </a:rPr>
              <a:t>exploration</a:t>
            </a:r>
            <a:r>
              <a:rPr lang="en-AU" dirty="0" smtClean="0">
                <a:latin typeface="Calibri" pitchFamily="34" charset="0"/>
              </a:rPr>
              <a:t> of an </a:t>
            </a:r>
            <a:r>
              <a:rPr lang="en-AU" b="1" dirty="0" smtClean="0">
                <a:solidFill>
                  <a:srgbClr val="FF0000"/>
                </a:solidFill>
                <a:latin typeface="Calibri" pitchFamily="34" charset="0"/>
              </a:rPr>
              <a:t>idea or concept</a:t>
            </a:r>
            <a:r>
              <a:rPr lang="en-AU" dirty="0" smtClean="0">
                <a:latin typeface="Calibri" pitchFamily="34" charset="0"/>
              </a:rPr>
              <a:t> that focuses on </a:t>
            </a:r>
            <a:r>
              <a:rPr lang="en-AU" b="1" dirty="0" smtClean="0">
                <a:solidFill>
                  <a:srgbClr val="00B0F0"/>
                </a:solidFill>
                <a:latin typeface="Calibri" pitchFamily="34" charset="0"/>
              </a:rPr>
              <a:t>learning how to write about those ideas</a:t>
            </a:r>
            <a:r>
              <a:rPr lang="en-AU" dirty="0" smtClean="0">
                <a:latin typeface="Calibri" pitchFamily="34" charset="0"/>
              </a:rPr>
              <a:t> </a:t>
            </a:r>
            <a:r>
              <a:rPr lang="en-AU" dirty="0" smtClean="0">
                <a:latin typeface="Calibri" pitchFamily="34" charset="0"/>
                <a:sym typeface="Webdings" pitchFamily="18" charset="2"/>
              </a:rPr>
              <a:t>through studying a </a:t>
            </a:r>
            <a:r>
              <a:rPr lang="en-AU" b="1" dirty="0" smtClean="0">
                <a:latin typeface="Calibri" pitchFamily="34" charset="0"/>
                <a:sym typeface="Webdings" pitchFamily="18" charset="2"/>
              </a:rPr>
              <a:t>core text</a:t>
            </a:r>
            <a:r>
              <a:rPr lang="en-AU" dirty="0" smtClean="0">
                <a:latin typeface="Calibri" pitchFamily="34" charset="0"/>
                <a:sym typeface="Webdings" pitchFamily="18" charset="2"/>
              </a:rPr>
              <a:t> </a:t>
            </a:r>
            <a:r>
              <a:rPr lang="en-AU" dirty="0" smtClean="0">
                <a:solidFill>
                  <a:srgbClr val="FFC000"/>
                </a:solidFill>
                <a:latin typeface="Calibri" pitchFamily="34" charset="0"/>
                <a:sym typeface="Webdings" pitchFamily="18" charset="2"/>
              </a:rPr>
              <a:t>and others</a:t>
            </a:r>
            <a:r>
              <a:rPr lang="en-AU" dirty="0" smtClean="0">
                <a:latin typeface="Calibri" pitchFamily="34" charset="0"/>
                <a:sym typeface="Webdings" pitchFamily="18" charset="2"/>
              </a:rPr>
              <a:t> that might contribute not just ideas but possibilities for writing.</a:t>
            </a:r>
          </a:p>
          <a:p>
            <a:r>
              <a:rPr lang="en-AU" dirty="0" smtClean="0">
                <a:latin typeface="Calibri" pitchFamily="34" charset="0"/>
                <a:sym typeface="Webdings" pitchFamily="18" charset="2"/>
              </a:rPr>
              <a:t>Our context is </a:t>
            </a:r>
            <a:r>
              <a:rPr lang="en-AU" dirty="0" smtClean="0"/>
              <a:t>‘Justice’.</a:t>
            </a:r>
            <a:endParaRPr lang="en-AU" dirty="0" smtClean="0">
              <a:latin typeface="Calibri" pitchFamily="34" charset="0"/>
              <a:sym typeface="Webdings" pitchFamily="18" charset="2"/>
            </a:endParaRPr>
          </a:p>
          <a:p>
            <a:r>
              <a:rPr lang="en-US" dirty="0" smtClean="0">
                <a:latin typeface="Calibri" pitchFamily="34" charset="0"/>
                <a:sym typeface="Webdings" pitchFamily="18" charset="2"/>
              </a:rPr>
              <a:t>This is a very philosophical context; one that will test your thinking.</a:t>
            </a:r>
          </a:p>
          <a:p>
            <a:r>
              <a:rPr lang="en-US" dirty="0" smtClean="0">
                <a:latin typeface="Calibri" pitchFamily="34" charset="0"/>
                <a:sym typeface="Webdings" pitchFamily="18" charset="2"/>
              </a:rPr>
              <a:t>It is asking you to explore what is consider what is Justice? How does society decide what is Justice? Is this actually possible or realistic? What is the reality of justice and what is prejudice, are they too subjective? Hence-the perceptions of justice  may in fact be an illusion.</a:t>
            </a:r>
            <a:endParaRPr lang="en-AU" dirty="0" smtClean="0">
              <a:latin typeface="Calibri" pitchFamily="34" charset="0"/>
              <a:sym typeface="Webdings" pitchFamily="18" charset="2"/>
            </a:endParaRPr>
          </a:p>
          <a:p>
            <a:r>
              <a:rPr lang="en-AU" dirty="0" smtClean="0">
                <a:latin typeface="Calibri" pitchFamily="34" charset="0"/>
                <a:sym typeface="Webdings" pitchFamily="18" charset="2"/>
              </a:rPr>
              <a:t>The core text is…………</a:t>
            </a:r>
            <a:endParaRPr lang="en-AU" dirty="0" smtClean="0">
              <a:latin typeface="Calibri" pitchFamily="34" charset="0"/>
            </a:endParaRPr>
          </a:p>
          <a:p>
            <a:endParaRPr lang="en-AU" dirty="0"/>
          </a:p>
        </p:txBody>
      </p:sp>
    </p:spTree>
    <p:extLst>
      <p:ext uri="{BB962C8B-B14F-4D97-AF65-F5344CB8AC3E}">
        <p14:creationId xmlns:p14="http://schemas.microsoft.com/office/powerpoint/2010/main" val="1272886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92150"/>
            <a:ext cx="8229600" cy="863600"/>
          </a:xfrm>
        </p:spPr>
        <p:txBody>
          <a:bodyPr>
            <a:normAutofit fontScale="90000"/>
          </a:bodyPr>
          <a:lstStyle/>
          <a:p>
            <a:r>
              <a:rPr lang="en-US" b="1" u="sng" dirty="0" smtClean="0"/>
              <a:t>To Kill a Mockingbird – By Harper Lee</a:t>
            </a:r>
            <a:br>
              <a:rPr lang="en-US" b="1" u="sng" dirty="0" smtClean="0"/>
            </a:br>
            <a:r>
              <a:rPr lang="en-US" sz="2200" dirty="0" smtClean="0"/>
              <a:t>We will be exploring what Harper Lee (who wrote the novel) is suggesting about</a:t>
            </a:r>
            <a:r>
              <a:rPr lang="en-US" sz="2200" b="1" i="1" dirty="0" smtClean="0"/>
              <a:t> Justice.</a:t>
            </a:r>
            <a:r>
              <a:rPr lang="en-US" sz="4000" b="1" i="1" dirty="0" smtClean="0"/>
              <a:t/>
            </a:r>
            <a:br>
              <a:rPr lang="en-US" sz="4000" b="1" i="1" dirty="0" smtClean="0"/>
            </a:br>
            <a:endParaRPr lang="en-US" sz="4000" b="1" i="1" dirty="0"/>
          </a:p>
        </p:txBody>
      </p:sp>
      <p:sp>
        <p:nvSpPr>
          <p:cNvPr id="5" name="AutoShape 2" descr="data:image/jpeg;base64,/9j/4AAQSkZJRgABAQAAAQABAAD/2wCEAAkGBxQTEhUUExQWFhUXGBgaGBgYFxgYGhwYHhoYGBgYGBocHCggGBwlGxcaIjEhJSkrLi4uFx8zODMsNygtLisBCgoKDg0OGxAQGzQkICYsLDcyNDIsLCwsLDcsLywsLywtNC8vLCwsLCwsLCwsLCwsLCwsLCwsLCwsLCwsLCwsLP/AABEIATkAoQMBIgACEQEDEQH/xAAbAAACAgMBAAAAAAAAAAAAAAAEBQMGAAECB//EAEQQAAIBAgQDBQUGBAUDAgcAAAECEQADBBIhMQVBUQYTImFxMkKBkbEUI1KhwdEzYuHwBxWCkrJDcqJT8SQ0Y2R0s8L/xAAaAQADAQEBAQAAAAAAAAAAAAACAwQBBQAG/8QANxEAAgIBAwIEBAQEBQUAAAAAAQIAEQMEEiExQRMiUWFxgaGxFFKR4TKCwdEzQqLw8QUjYmPi/9oADAMBAAIRAxEAPwD2LCr92g/kX/iKCtORdGpiY59Qv1Iqc4xQgAOsAflS3ArmurOsfvP1qMsC1GV40bYTHGLxGVCVMkgleUwNaqly3cKW1nxXQWWSRpuSemlS9peOrad7La95CiD7K6Zh/wBzAt8xSXF9sbYYMUgo5dMp1jKbeVpJEwQdIHhppRG6mHg8XGNwWd4nBXobJLABJKHNIf2Ssbg9aAfA3FvGz74IEAzuAQPzqPFdqruVgoa1iCLId5WJVCpIXkGDAxyNd4njoa8mItK3eG5qrarAVAgkD2mhtAZivHClcS/Drsw/jA7/AK9oxtcKObL3tskBi2V5yhfazRtFF2eFNAYHMGfICJievp50Dhe0aCBbtFQA4g3QHm4QBkOXZTJ12mpcJ2jKMDByq9zNmfOWzZTBMbiJDRFeOHHFDW6lzUKXAHwDOJeMo1nUxJ00Eg1s4Ije4gXKGzknLBMD4kg6VJZ4i2S03duVQgg5myGCSTGWOe81lviAb+IueVXMZIJZSSrSBpoYpbY8ImjLqjzX2ndvg7lgGYCWjrOkz6RUvEMDat2pViWmBIPJspjlvNcWuJshLMgY5syAEgCFyATBkZd5pVjuOl7LWVHjb2jJ9otm+7XqZjf51nh4qNQDk1JYFuntUkxNhslptIusFXXmTAnoDH5UGeDXS5RoUhyhkke41wkaaqUWZrScfZs02UyJ3JUBgHHdsCpLH29c2gGmY1ido7gAm2bot3LjyCQQrrcQIzQdB3mhPSKNNPiE06zUAHaBEGJ4UVuIqurd9l+zspzW2m4FbMeUDy3qfG4a7aS6/eo4sZRcyFvaZmUASo1BU0uxfHBnw7JZKWsM3gQsWJObO2a4R7Rg8tKIsdpnvPfS/bfEW75nu85DoFZriKrAbKGIIjlTjjQ9RJk1GZT5TLHh+F4hPaykC4tskE6M2UgnTbxAVPc4RcOUggBs8GTEpOYH/aaTp2yugrdyKo75nK5pDoVVO7AjcZQc3UV3hu2rKwi34MrhlLc2d2DAxoRmjzFKbBi6ylNZqfQSwYm7fW0ua5KHLlI3aRm0PMADXpS4uTzPzrixjVe1bEA5FYKc2xZlJMeQB9ZrsLXP1G2xtnS0ykA7h39JNnPU1lby1lJ5nrEY3WIJk0Df473JzLBYbA1xxHFatrzNVbijksSdJAI9OR+NWqpLXFMihPNLHw/G4m9bF1LeGuNnZfGoVzBD5iZA3/uYBB4Y+IKFbSYZsj3Fd3KkFs2aQdyizEHeTppok4VZtuX7xyoC6AEDXrqdQNNBqaXrZZhKgnxb8p/eKtD1OU2Pk1Lfi1xhv2Qy4ZXVXuIuaUYiEOcySSJ2nY+WjJsTdc3EtHDobT25YhoJ7tXCT0zAjNpoxAHOqKeH3Pwmo7mCYEgjbf4cq0ZBFNiaXO39pa/bW82HV0HfIQC4YkC1kY5oA8hpzozDNihzwZ211mQC0iDIA1026aVReDX7Cs32hGZSpAyjVWJHiGvITR1q7gu9UZb/AHOU5joXL+7AmAo056zrRbhF12ln4ct0NcCvaAtuw1JA8YVmKg6lYURPnvTi4twrnLWpiPgDvp6VVMG+HV7jrZvuqoFgAMVZiZbffIAYHVqOweJsN7NnEwTCgrCic2ijN+Ll1mgK3KkyDv8Ab949F+6wYm5Z0LDoNB1PnpHrvSm/dvs3cnuC6Xbb55MSdVGUDUAjUnTao1GG1HcXixkElM2XXwkE8430pfjsRhQ6fcXcoeSLgAzLrIGuvu+utGOkW1Wa+37xlatYgO7s+H7xwokSQFQXNYIiTHPTaorWNxbhLqXsMouAEK5gavAleRLNG8jTpS7EPgW8YsuvI5YUf7QYJ1PyFIeKYiyxGWyFgRKiM3m3iOtaTUWOY94kt6+5wrnDO5Q3dC4CFBlVpHhzRMLEdQDvN9lx4u3LouYIPdVA0SB4IClAdmi5qdtOVU3FXSyKpVQq+z4VG+8kCWPrNLXtAdPlQ74JWem4S5jHH8bCbgeFNIYjM3iHhZVII2BmDrUWIxOKsWrzscIyhQwhS7Etlt/ihfDrGx1gb15wAPKjLbLGg161niRipcsFnir3Lpd8oYgeyIGgjan1vEArNUzBMQacWb+oE7/WubqFs3PoNFytSx9+OtZQvcjoK3U8d4SwN8f4y7pnCnbUAamJga+hqvcQxRdiSdTv+0cqMWGeHfIrEjMdhvE+Ux86XtYaYj3ssjVZ6BtjXSUTmahrPEK4PhC7TAMRvt8udWmxw/LyEzMRz/SieEYAW0AimaqKky57NQseMKOesWNb0IgT6UuxHDyba6SY2irRbszpA0rV+wBQDJXSFYJozybF4fIzA1JisWr3WZLeS2YypPsgACJ9RPxq6cd4Gt4SsK426HyP71UGwT2X+8tmNiDsfQ7elXY8wYTnZcBRuOkiwePu2ye7uOkxOUxtt9T8zTu3xXENq1+4YOYSxJzDYidjrVcxAAcxtTe1iCwkACF91QAAIE6D0knrTgTEWAeY2t8Xv5CReuTzGYzI230NCYnEXryTednCk5ZMxMAgdNvyqKy7ZYn8v70rf2S80FYXTQ60YmO3eTNh+7UApqRMMCdOWqmJ8uVJMTitfZC+k/rROMS4NTccmI3yiPSltm82aVGYjrqB5+tDfrF36SS/bbYAsebNoB5AUuvLHOjL154IYkxvyApddHWsnptTReHiKHxuMa6ylgoyoiAKIEKIHx6mt27kChYRqND0uBWEiRIkbSOYmpbFyXnWJ0E/IUv7yaIwak8iQIny1jXpqaSw4nRwPbAS5d/5mspZnXrWVLsnYsQbF6semulc8OcvetoWJVToJ0HPQbSetGWGQO/eKWXKwBHJvdIPrQvCrJ+0JprMx5Qaq7GcjNy4HvPQFbQUXZtzQNvDMw1bKo6RJ+J2qC3ibSNAxevQlD9BXMq49yOglgsWcutRX0k1LgcUG3YMOo50b3Y3ol5kZyFTZiY4WhsVhlKlWAKkag0y4pibSjxPA9arT8WwTN4iT5nNFeHXiPXISLMqnabhPclWBlCYHOOcE0Hgr7KpCsQGGVttVkNGvKQPlV84twy3eslbZ0MFYMiqNgstu4y3VzhM6xtrBCn5wa6Gny7lruJFqcdNuHQwiyxUzqQYB1+vSp7gXQyCOhGx84MfGh8PdiMxEx8AOZrqzju8bKlsRyYlp+ImIqoNUkKEniD3YnxERzUSNPLWKDu47fKmVeUHX+pp1e4Q58zyAEV2vZ/wEtoRy69KDxATUPwWq4ixBUWgTI5gGNSfeNKLjA9afX+FE6amlVzBwYrQQekwoR1g1hJPpUt62RRTIEUKNWOrH6CtXBWEzyrcDRqMwZ8XlUV3DcxXOHaDQkWJVgba4uWLP5Vqh+8rKn2zteKJPfBE+pph2RsZr+ZjyNZxLBfdrcGss4I9Nvoa44PjO7vIBsTDeh0/WmHlDUgyisgPvLpjbS3EyMSqnfKYJ8poFeB4QeyCD1M01sWcwoscN8q5ykjpDZkHUxRwzB27bHJnj1JHyNFXcU076UZibeQQFk0qu4a6dY09K0cmbj2tyYFfwdu603VJ9SSPltRK8KweX+EPQCmGFt54UrB60YOHRyogx7TMjJdGKcLhktqVtiEmQvSd46VR+1GEK4kMNrg19Rof0r05sNA10qk9sbDQHHspOb4kUzA1ZLMVkrJjIEqptQQWBySM0fhnUeWlMeDWf41xVhAGKg66f0FD8Ox6S1pyclwiG2g8wfI9eRApzwLDsl97TA5GDKw8joD8qrdquKRLUS04PDyFMfGl2Jd3vrbA08TnT3R4B+dWjs/bPdAOIZdPWNiPIiosVg7dtncEszKFAMeFQS0CPNiakUEW1wjlttlSk8VPdhiRuQB6mlN7ASmfmx+Y8vKnN/Bm7e+8Vu7WTB0LsfoIqLil7WIgDkOVOD7QFE82LcxY9IhPD4Enc0K+H60fxHiqqIGppPdvs+p0FMXceTFMVHAhKMu01zjMGAMw250HaQE6SaaOpNojn/UUR8sBOTONOtZUnd+tZQ3OhYllv4NFMsTlhp15nYD570utcOykNOusDqKe8VwyskaiDOknX9qSJj2tgiASuikjr19Kwbj0jswWraeg8IuA2wesU7a54YG9UfsxjSbCEnUGDTjjnFTZsvcVSzaADp5+lQEFWKzn5ce8gw15J0McpmjLYYW4Jk6warnCeF3b9lL3eE51DDXSCJ/pTJOBXYjvOU7nfpvXgjdhNyLi6bx+k5Q5SASW8zTzDNIg0g/yO6uouftU/Zni32hH2JtvlzDZtYkVqgqekDUbWW1N1D+I7QBpVZ4hZVkYOmdd2UGJjUCfWrXi/ZavHxxw/bMX98bdv7wgzpmSFSBz22G9EuMuxI7T2FwFojrJ+1eCsrCkRijDOtvL3KqdkHOQNJjXWnfA7pKKGPiSAfl+35iljloAZApgGTq5LQWZj1J5UVw64FkbT9fOjzZbFTq6fR7MRPrLJ9turoiT8aVcT4viQCe5HqWH5004fiQwj9aix3Br1wnI5APIgGPRiJFDiIbgyLKu1j2lGuccxD3AIEz7Ip7juCO2H72CGKyR0PSi+FdiHS6HuMDrIAnfzJ3q44/DRYK+VOb/AMe0SMnIBN3PBFwxJJPWiU4ZebQAxRXE7fd3GHnTzgnG7YUKxhuU05shAsCCmJSxVjUUWOCsg10qXD29SDz0p3xLHiNIpBYvy1LDMwsx2xEYAQjuKym/dispNzo+H7R7ew4Ybx6GKrvFLCw3iHp56QZ9JqysIJ6GkPGbQ1inY25i8gJxkSLslfgvbJG8jWrblD2yp15H0rz7hxy3ARv+kGauOExegPX60GoWnsSXDylekQcMwJs3mQ3rtpJJGQmATpmAHUVa7eKPPiTbQAUTrE6rJPnRGFw6NqwmpTw7DE+z+ZpfimZkXETRB+QB+8o3HeGIyi2l27enTUsFJBJEqT4o5etX7slw0WLCoIHMx1qRcHZA+7UT1oywQq60LZCeInMylaUEfH9ou7WcUFjDu+kgeETu50UfP6V49wLh2dwxZZzAkaEkyWOnoJnzFN+3XHTibxVP4VskL/M2zN+goHgmEuKyuARIJBHTY1ZjUpjJ7mBp13ZAvpH+IHQfEmSa1aTUToOZ6edGDC5ucVi4ZQY1qD4z6cOAu0SThN3LcjkdJ+lXbA8RULrvVQwttQdh8dakxN90tsVBZgNqNWKG17zmazEuU2Yw432myHQ6kwBNWgeK2J5qPpXj3BA93EB7qMVUyQBMdNNz8K9OsYlSgyOrCNpH0Oop4Oy75ucvIoYDaKqebdssEBdkR86qWIM3BEba1de2GHdiTntqOUtr8hVJHgBAEsedOwfwie1B800zuDlDfCf7imGCtEQSRPqPhQFi1Ek6k86PzbCmMOKisTU1mWbN5r/uFbpXNZU2ydf8VL7ires9aUYu1J23FPnwTxqD8qAvptSwah4mBFXcq1vDHvfIVYMLh9K6bDLJ66UVhxFDlcmYMaoOIZgW5GnFiytIVeW0pgj5d6TddZJnQnpDr6qutIeO8TIRj0Bip8RjJNL8TdDaNz0itHJh4dOe/WeZ4Zxm8Q051beEv90gOwEA+U6fWkeN4ZkeF9kzE8oMEf31pngAVTLyHzroZSCoqM0GJ1yFWEcWr0VtzJmKX2X1phaNREVOoy0ZNaqbPrNQW23HSpKE9Ihhc7GDGbvLejcxyNOltI4DFBnA357a6/vSaxcg0fhcUAddRQjIQZDmw+kRccNiT3nUGAiA9NwKpvE8TaLRathQdyZLH4n6CvVsTwTDXfG2vxNJcRYwqBgiIOpgT896rTNXqZKRv4HHynnAtnc1lppep+NYoMxy7cqGwS6zVV8XJlXzRzNZWprVLlFT3Y1T+L2xMjr+tWuzeDCqdxJ811o2BgfUml5SKuL0AIyGCMYM133s7ChMVejTSgWxjDWdBSCOJ3lxFhcdWOI92Zyj41ocTdmk1WsTxCdtfOpMHjCaDwuLMEYcZbgcywK5GY76Ul4mbu6zPIefnTZ8QmYZJywJn8XOuwgOtCp2NAHTkVcqNviQJy3k0GhI9pW5t/T60UzqCQDIHMbHzozjfCc4LWwA66nlmEbT1G9IcHbeQMp12gVTYZbELA7Lk55jrD2TkZ/dBC/Ezp8hRqNSdbjL4G0128+vr+9MLFzrSWIEtZSbNwliQQfgf3omKgPs1PaNBuBkzTia6D0RhMJ3j5QY5/31orH8J7tcwaRIGojekMy7gveIfPjVtpPMT38YRIDEVV8fZMmHbXqas+Jws84oE8Pk7zHkTVeJ6iM2HdKacIZolbcDzOlWpuEJElj5AASfnsPOohhFQ6CTtO5qg5bi1wIo4ir7G/4T8qyrN/lzeXzrKzeZu0R5cxZk6kz0NL2uRMiKnIigr4LGAN9KluU40UGAX9ZaNJ3pVj85hUV2ncKrNp8Aavn2JLFlTeGcgnKp2DHf19TSXHcduj2WIHRfCo+Wpp+JTkG8UF9T3+AHJim1z5bxYFs+vaVU4d1Bm1eUfzW3HzOWKJwDaT1p1w3txdVit1cyjeDJA6jn9ag43ird273trRXAmI1OwMdT08hWvjyck1Q7g/3owdDqH8UJkWusIwl3SKKsu3IEjyBP0ppwfgS2bXeXxLAZivJR082pfjOM3WPhORfwroAPhvUuLGc1spAUdz9hXWbl1wfJswru+khxuJKqQQwJG5BAHnrVXuY85wEYaCATET5zyq1YXtHdQxcHeW+YOpjqJ39KI7Q9k7V+33uGAW4RmAGiuCJAI5E9RXmyDC4V+Qe46fO546rJi8uRNt+9ykNj2ZszROm2lH4bFA/3rQuH4cAjm4TmhucBSOXmfWr+vDhhMKTZWbgUFnCyx5sR+g5UWR13Kg6k16D5xubWNp1BIu+0R20OXZv9rfqKzD3enKuMFxy/Mh2Pqcw9CD/SiuKYtbxRwCjwRcEaTy158/nQvp23UpDcHpfFfEQU1GWwMqbQfe/tMW8QZBg+Rg1JiHuMAzs7AHSdFn5amuuCXAtwAqrZiBqNR6U37S/wgB+Nfo1Kw5siZhjWhffrJ9WcYyqGW+nMUYW4twwdIBJjmAJNG2cIzi0wuFQxIIGgQDNBAB/l50jwL5WB3jfzB0I+VHri3WFR0KxHiIVgM2bWTrrzFVYSo6x+qxMDSfX5/tJ8RhC2YbsrFZ0GYawT56GlOJtlDqviWPhzGvw/KmjYs6wQSTmLAaT0E8hJoC7iWaQSY005aTGnxNC7rZ9ZuBcnoKnGduv5mtVJl9ayl+KZTsT0jC9XPB1++WeunyNdXUM60A10hgV0IMzQOCQQIoKWQqPSWDtPZLIp5AkH47fSqziLKxtrVswvErd1crwCRqDsfQ0ux3ZrPraugDo2o+YoEzOiKmQVQ49PWRaLOmAnHk4NymNw3UkAg0fwvDqL1mRpnX6z9adDght/xb9sDmFBLH0mguIm2SAi5QBH8x/mPnVQD5UJANevb69flLvxeF2OPHyTfSW7joP2e5G8T8iCapGHssdzp/elWjhXHEdcl0w0RJ2YbfA0pu8Du22JsxdtmSIYZgOhB+opGnZsWPw3Fck32N1OfoiuF2RzRgj2IPWrfwT+Bb9P1MUjtcPuH+IO7HViB8taKx3GFVe7s6wIzcgPLqazLp21ThcXTuew+JntfqFcBByfbmVrtLw9LguMsgi4xEbGTBkUV2f7Rvh7YTEAsikBXB8QXlmHMcgfKiOGXQHUn2QQDPx1qbjnAC4c2YZWB0ESD5dRNO1GTE2TYy2v+/0MMomxcWbg11vv6RmmFwuJBe3lk7suh/1DnVd4rg2sPBMg6g9Rt8xz9RUPZrguIt37dxwbKLq5dgubfwgA+Ibb0y7VY9LmVV1ymZ8zpp1Hn50vDgY5iMZJQAk329ri8GZsWZcQbcCYBwe99/bnmwq08fEog/8AqD/i1VzgvDnNy3c8IQMDJYDQeUzVo4mCygoVLKwYDMByI/X8qSCBqkbtzC/6m6nKu0jj+8qNi4A0kSJ260xwlu25zZEAPIs0jfn8PyoC4iISt3Mp5RBHxprgsUHju2Jyxm+7X2YMfH+tWYVscyzVMSNy38eak7Lby+wgEfjNAY2ygAKhQSfdYnlzpliLxAAg6nfKJ6wBS3HgKg9rVidQPOdR5namZANpk2BmLjkwaayou8rVRzpbTGNzFjURMj5HrQFtpNFLhs7QWVJnxNtUtnhoUib1pt9RyieUnSq1wsy2JP42LHwesFUVl9SBI+lOTwkDa6n9899qx+GaH7xY69d9tfKmKudP4TXziHzadz5gD8RKpirxykzBHTT51Hh7mo9KsGIwK2w7d5aYMIy7ncbT61XRhWW4FUTmIAIHMmP1ocrZGrxCTKsOTEqk4lAHsKhVxfy386jfElQIYj8/zqTiOAuqpeYRfdKkuwkDPpoo55d6FvhkENzmNtYMGPjWo7oPKZinDqDTLfxE7TFsxgtMfl6USt3TKaSviArD6UXZxiyDGYRtMVmTLlyCmY1KFwYMf+GoB9oxwtyNK777eOu+30pDiuMrbZRBOb2ecmcpgc/Fp61L/m6BisFSdSrAqQecg0OMZE5XiJytp8h2sQZvEYq4HIY89DAmOWtT22nU60s4pfUlGJ02IEZomdOVQ4PGkc9Kc75cieYz2BcOFyqqBHjOeVTC5A1E0Pav9RB6etbAk1P4+ZRtDED4yptPifkqD8hJbRMhoGh25UwsY5h7qf7BQQMbVsa0o5HJsmA2LGRVCoWMefwp8V1+dQ4rElhBCjWdABXBEVGdaEu3Qzy4cYNgTqsrcVqsuNjK9etqR3oLKZ9ncRsfgYonD3sIRorzOkn06H+5pWUvd9NoeOGI6EZTIGo1A5U8w9zFMMj2VBMELpm3BmcxJE/tXWxpWP8AacTM1PV9vzVNWbloASuvqeuvPpWsWU90QP7+dTK96SndqSIMT8tc3r8qkujECCUAA5SI2A6+X1rGTcK/pFh6a7/1SuY8jb3jsPOlt7F3iO7sozXWIChQS2hmR0EganSnON4XdZzdK5dTJkEb6jf6U2/w9sePFXCNc62wfILmI+bD5CsTTixcp1OpC4DVGSYrDXe7FzEFLMWw155GVCBLGTpVe7U8LuWl74DPbAnOhzCDrPUDnO2tei8Rw/eW2TMVkRIAn860uHXuxbbxDLlMjcRBkelMOmS5zMOuyY6I+08h4RgkvG5ccKyqqgDMZBIkmBqPDEH1pXbbK1xM05WZQfKfD8Yir3wvssLC3FtK2fMQ7M2pAM28kCMuRh5zM1R8bwwDHWbALK14xc/CGzeLJJMnLvyzfKkDEd5Uyz8YK3948w+Ms3jhcMqE+CBlzAZ2ym4C8SpADHyLelJv8SOErZ7m7at5JLK5UyC0AqTzn2hJ3irhfs2sMLFuzaCXjcDZQczsSrqGlt9hqSBE0t7Y3rOVTcV7lq3e8QHhBzBlAA94hiD0gHrRVtcAST+NSalY7O4O3iu+t5n8CKwJIVh4gGjkSZApbjsM2HxL25JWZSWDNl28UR70jUCYqXshb7vEB2YMrpcQxMrIDAkjY+HagO0GMR8S9yyDlMTMSSAFkDeIA31oq85UdKjFtVDt1v6R5h8SQOWvWnNu5oOvlQfBezRuYZL1y4Q10ZraKwUBdIZzlO87cvWueGvOdYIIYgrMkEGCJ5jTepcijt2ne0urXJ5allwGMVUIZFeTPiPOCBHznWpb3GLfu2EUxGh8iJ1Gh1/KgOGYgWyxKh5jRhpAMkzy6UbdxSl1ud3b8KwV9076kfH8qNWIUcj9InLhXxGtCf5q/rNrxW0dDYTSdQddeumsTQRYEkxEkn+lEtxIT4bKKTIkb+IMNNJ97/xpU14GYIMEgxrBGhB86HNyBzfyqM02MBj5dvzuH5xWUDnrdJqWeHLRhoLQzZRB11/Sg8PgEUmMW5ZSRlMmI1A33I5/rNG4MgMSyF9/D+/lWke3muZbBBzDWP5RIOmvqf0q7C1Kf3nAzgl+L+n9ZiYdQZ+0tEQZnbnt0MetQ4u1EZbxuA77gjTz15n500tPaP8A0I9J5jTWo8UUiBZytyb47fEU67H/ADAQncLB/wBMVZjoCzRPXT0I9ae9iFK2yA2YO7tqAIAhY89VJk0h4hlVWkEDnHn/AFpt2KxihLKTBNkso6jNJPwDD51i3Yma6tlCWfE4lbYJYwPifkBVW4x2oAEL4IPtHUnyA1GtNuIXrVxQTm5xGh+NA9orCXLVu2VUhWRinTUEcv8A3r2Vmo80PrI8CqCLFn6TfBcUVw9y65OpZ5J1iBHp6V57dxYPFbEtl7qDcJJPjyl3EEwJmNNKtHGuMgWGtBLgKxm+6cSM2YxAIg7TPOqF2SuG5jcxgsxbU8ixj5ZS3yoA3FzXWzR7mP8AtX2hu2sUr2yINuZKghpJ2O8Db4nrQOKD4jCi/cuZbavBtrIBy7tJJJYsQAJ6mju0GFE2rjuc11oVJGXIog3P9RIjypfgVQgWHBNm7JGuqXRzWNp00PQ1tUgauY4KSSL4kvavhdvDhGs5gGkGWJkwIOp00kfGqXYS5cfKkljJAHQak+gGsmrn/iBey2LIJk54nrCGof8ADXu2W+hWHvFbS3N9ILukeiyT6CgxMSm7rA1A84QR5wjHPcLhU+6SCu8SFVWRdIiROh51VuCYktcuOQYkloEAFiTGnOvSuHXlw6LYtr4FlR56wSepJP50nw3Z63g3vl3U27qCZ0IIktA6QfWk1tBsR+PKwZa7TLPFGDG7lUZ1CgZRlgRm032gfGpRxhgJIQ681220H9+9S3EcZxFtG+7GRdNUEqGEAaNuVGsdKHxHarFtbRxaAD5/FknO0iWVR7ogbyCQeQqpcbVw30hNnQnlAf5oQe0aI1wKyZnhmm2xA1mEO0+XnAoBONi+0ZVRvEcoUpJLFixncny2qLB8ZxNm2q2UIVZMPbLZmLByQIELoBHr1oHDcQGJvFr75XUeCCQE1nwqSYkmTNNKJ4ZuAufIudWoSw923QVlRfaP/uLfyFZUHhr+b6TsfjPb6y2YBHzHuzDAE/CjgmKCkuyQSZ1056DTp9aQ28ubKxbJrt18jGtMBbsxIuOTHQfDWNfyp2Phf3nMzr5//m/rGSpfC5ly7LtGw208hU+IdynjTQCTttA5ehpWbFs++0/y6nciTI6R+dcXsInu3GmTObTrt6mPnRk8fvJ9ik+n8pirjV1WQhdAZ/v0rXZ/iOHAt3GuC0lhDb8ZAzPkClAeZA8Rj8S0wu4C0f8AqkDWZHSYj1/Wk2J4BhbiLhziWE3TcACAEkqAwkiCAqn1ocatfP3jdUyHGNoP6GWRQrqCpDDqpkfMVzdUqBo3tKNBvrzPIab+VeTYvsvetOoCgl9VKGJ1jXbXQfOj+zeCvW8dhxczaXNi5YaowHMjnRMVI4MnG70k/wDiTxW4L/dB3VVsgsFYgEswgkA9PrSzsApL3Lm8K4GuuYWyfX3xrTztvwA3saFDib4WNPZW2Fz/AJAtPwoAtawuKCWreVRauAndmDZAMx3J8I57k7UDf4VCYATkBkvbPizhrYDW7a2wVRYn2Ait4usk6aexzquX7t3IJJCwp00AzRlOm5Oh67bUfxW0DiNHZ2a6RlBIKqzkhVJJB3IOmkio/uRfIglbQzSHW4bqZgwHLIYjUTHMVSjcRjA3Q4iPjHGrl7ItxiRbBAnrzJ89Kt3YayWtohRhct4i1fUQQSjQM3kCs6mqRewp7/JIc5hmjUHYv6859DXuHC8SFxLBdZsBvk8fQwPShYAUoiELFmLfCG4tbaXFYoBJznxGRrOi7N68oqk9uMVLWoIyKLjM7ZiwLMICknSdfKKccY7Qot8TsFJ10lhIAI3EA/nVB7VcY+0XEjTKTTHRa4ng5uozvdqr75lhVLZszADVWVlAAHskB2OaT7VMcDxB7dpVtsUUIqQNW98lgdIk3G220pf2Z4ctwnvHVPAzKzEQXEQDPxppf4codVVsxN3u9NcwkfegA+FfFl13yE0ti5HllmPHhRqcTq52gxBkG4QCSdNIJDSQRt7R+Q6Uhx1lHVE7whlJyjdfEZMepqw3eGWkVm+0W2hcyhCCSdIU+LlInnvVX4lazNpPrTtPhyMbbtFarNgCVjHX2hX+SH8Y+R/esrj7Jc/9QfNqym+T1kXPpPW8BbXLBUMDMrEiJqS5hEP/AEeYbny0gfy+VCYYnNAYLpzo6X1++SY5H+9Jrl4ySv8AxLsop7v7/wBJ1bKjUWpP15a6edA45wxkKF02oxA5XS6uw5/XpUIwTajMmnnWZAxFAfQT2MorWT9TFN8aUlyD7VYP85/4tpT/ABAjMuhImqxxolCrjdXRh8CPlU4u6nTsHE0dcST761B0g6ctNTr8RS8wOJWl80O/k37VYuKXGw+bMqsuSVU66zBO2wlfnVdxHDHf7xSouMQA8EMEI1zdT0gU7FpjW4mRNnsUJ3x7GLb4laLkKosXgrHQZmUiJNU/tBjUGJYsRrbAGkj2T06mKM/xKZRbsW1YOVJBaZmFgz/q5VXrWHF65hlAP8AZ+XiRXP8A/Ip4W15kZchqHtDbDmbbOSWt3C1xoBhmE200O5yH/druKCtvaXKGBHhVVYPohUFl76FljmbWI09DUZsXLRBMoJzlv9MmdYJgkac66vWWS0UKwXZWXMuhEDRTMCIktzGhpoqM5q66RJjXi4SpI2M7HUa6cv2qz9h+KP395mbMe4gT0DroI2qrY1iXMtmI0mc22gg8xpvUnDcY9piUIBYZTInQkfsKZIdx3Sy8QxOd2JMmDv6iq+h8YqW/mRjJnPvUGEEtQ3YjFB3ieocMwNjuLZbEgOyyyFD4TIhZ61K+CwubN9oAWCSili05XkA6H8I6GYoSxbtqLQLtrbBuFVPheDCLIhuWtdfY8F4oxbkQYItGM0mASV8pnoRW4vhLc1mrJ/Sc4W3Ya2jPiESDqnOM5XfaQoB297yoa1gYvkh1uW1AhojMSokgeRJE84rWAwOGNlDiHNq5q+oY5kDZQsKDlBAYzudK4vWDdcrhmHdqFynxfhBY+IT7RYVTkx5NhCcX1Mkx5VOW3s10EdZR1/IVuhf8kxH/AKyfL+lbrk/gX/OJ1fxP/rMsyZS3jLAeWuvxqUdzOmcjTfrrO3w/OhApLUYloCpleu0PIg9T8p2bdqDGefd+XPXrUyrY3+8B+fOh2blQ32oZiD6UXi+wixhJ7n9YR4MwCmdBPrzjyqDieDkQoB5yQWE/9o9r0JFQNdhtNqM72RQq9G6hvhbaADxA8O+I761cv5ntojIxa0qeFso5OSxkA7e7tUeMx1tCwTKPZIAI1B0IifaB5DeizjSNtqpONtqnFLRGZVZlcgezOVjAG0FlB9Savw5y5oyLJgOFbiLtph//AIg3BotzWOWYaH0JgGh+z2IurcgCVCu2UhdyuSfENdG223o7i/EVcMrKQVzGTzPKB+tKsBxBu7ZDlIRc0MAJ1CxO7e0fDvz5U1xxxI0IGSzJbGHL99cHhDA20l1j2lRgSdlXaeg8qH7osLdtiAQ7i2ZOYqQxPOAMyga6+IchW+9cOWZzusQy6pl1yKRBMMANNY1oQySYUQoZmBAOkQwnctqTp102rwEaWFSDEIW1MZog7DbTloek+VDBSKZ2LBZCTyMCZGm+kiI1NQXLcctK3dJ2XvM4hfJI8gK4wTxcB8xUV5jzrrBauPUV4Dipqsd4M9P4b3ecreLALkPh0DAasrEbDLpA1JOlcYO9hrisL0pdYsFyqSFHgKQB4eTilVq4MrMDp8Tr8vzqMXtdBr+IjX0EU3AFEs1O5jdnmOL+GwgQ92bj3PGAjjwyQyqQQJJBKtB6UXwHh3d7789Z1/WgeF2eakNzIK6g6HSOR8qsVm1G4G3IfkOYp+TJY2gzMGDYd5h1ZUeRfwn51upPDEv3woW4HrXYapriTpQ92zlJJ1Hox+lckKZm8HrI5pRg3kab/uTH1pp9oAMELB2IV9d9BA12oTDqqooOVSQIGV536fi60xcZhDNtmX9q3aJipxbDMRAgbnxb9NvjNSvZA0A/M/tQNjNxozrVRXiJpLxDg5uMbneNOmXosfXf86tF6yumgIjq37fChQizEKfOWjcQNvOtVXU8GE+TG60wlRPZrM0u+bzPTp6U2wGAtWlKhVM7llBmmzIjSCFA83MfSh1sJGwBEDVm16mI2Na5yN3mY006WQkRX+AISSguHeCb40kQd7ZboIJOgEUot9jnVArXLZgzIQg+kztzq+2bKHko2Ptn9v7mo4SNcpPLxka+gE0QfKO8WcOnvoZWcF2by6940+Ux9anucEU+0FPnlg/MVYbCIRMKN936aTtUOIyZTykx7YG8CQSPPeg/7hPWM24F/wAsptnhwMMuXX3Tt8DvS/FcGa24Y5YYzpMKekVcbGBtjRDBHh8VweUmQuxE69Y+M9jhdsjbUge3czH1FVB2U3JimJhVcymBjOwjqJApxg8IjW86xOsgHY/pTW32WF0sEUKAVMi7MLIzQMup/euLfDUw+e2SwZWkqbyTBAggZAcsDf1pzMf8pk2N1DFXEXYe/DgT8p/Km63jdGXOVPXkaDvWMjaNbCnUBrgLDrqBEeVae7pCtbJIkENMetNDkHdCRlPlv5Rz/lg/GPz/AHrKV5rv4x86yj8dvWb4OP8AKZ6EbU88tauWY2Ob8qEfGmTUb3idq5G4VDGJ75M5vYNgJQDeYLGPMiNjrNQIRoZUke9mbX8udMcPenQzNC3FljGbz10+VaGhAc0Zlm4pG46e0f2qV2G0/wDl1oF7jDQlg3/csHqQK2l45veH+pT9DRGHt95JfPRo3HtfPlUTCRlBI0jS4ROnLpXbkkyM3zEzW5PVv/GsubtsRUMT7ux0Gl4byYA8+fkJ610kklixJE6rdtxE6bjzqTFqVJde88TKSV7vlAzGecaT6UILmWNbpAOs93oJ9Osb0ygwmDcpNQ13gnUz5Op23Ex6VEfaBzkyTu66c/dGlaBkx95E88mkbcqnUkCZYz5Lt6+lBYEZtJnHenaeW2Zeuv8ASosW0W29qAJjOh5yQPMgmpWbX359F5f+4qKJBBDa5vdQ9Y3FYDRmlbUyDAZxPieQTHjssATppl1jlReCUeLfViZLKTMkn4SdKV4R/FqGDAlY7i2IAkax1gnpTLD3NWAzaFd1XodPWPrR5OsXiU7OYdavlSGG06jMNjE0P2rvoMjAtzDFCvsnUSW89vWu+9A5n/au3L40q4xfOUZFzSRuqt6QpBBaYj1rEbzQcmAHzGRG67sAjN4hzyn4gx51X+L2LwfO8zEAjLqo9PWrBhsexMMiKQYbwKrAjQyVE8qJxuEW4ASKoTNsNGA2l8UAqKlR+3v51qrT/lCdKynfiMXpE/gs/wCb6yxuK5UxWhRFqudsloeR272orm88MYojpXN6hKzwq4vxTFh7Rka70Il5uZmmNzagk3rSJUgFdJu3eMiTpOo5x+9THEIfecbyIB56R8Kiv70Ia0Gp44w3PSMbht5dXb/aI29KSs1oPkN67EGCUQkagBRp4gFnXfajLnsj++dJeI/xU9D+lar+0xdMG7n6f2jCzetzHetGUT92AA3QeHX1phbu2jobp/2DyjlVYHt/6R+lMFrzv7R40gr+I/T+0Zs1s/8AUI/0Def+3QUuvYvKGY+yJOy/SK01BcQ/hn4f8hQbrqEuAKCbv41OrN9mGYiJaCciEZgAckxOYLrNGYfFEljoRoNliRvyrSf/ACo//Jb/APSaX4P2F9D9aJruKwBXBsdzG5xOoiPpRuGx5zAtEAjly66ztvSDD7/E/pRmH2Px+tZZWHkwI68iNOO3Gt3wAVKXBMwJz8xtzAn50Lh70aEGetd9r/4a/wDdb/5LUN7Yen7UTNYEm0mJVXiMu+FZSusoYzbP/9k="/>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6" name="AutoShape 4" descr="data:image/jpeg;base64,/9j/4AAQSkZJRgABAQAAAQABAAD/2wCEAAkGBxQTEhUUExQWFhUXGBgaGBgYFxgYGhwYHhoYGBgYGBocHCggGBwlGxcaIjEhJSkrLi4uFx8zODMsNygtLisBCgoKDg0OGxAQGzQkICYsLDcyNDIsLCwsLDcsLywsLywtNC8vLCwsLCwsLCwsLCwsLCwsLCwsLCwsLCwsLCwsLP/AABEIATkAoQMBIgACEQEDEQH/xAAbAAACAgMBAAAAAAAAAAAAAAAEBQMGAAECB//EAEQQAAIBAgQDBQUGBAUDAgcAAAECEQADBBIhMQVBUQYTImFxMkKBkbEUI1KhwdEzYuHwBxWCkrJDcqJT8SQ0Y2R0s8L/xAAaAQADAQEBAQAAAAAAAAAAAAACAwQBBQAG/8QANxEAAgIBAwIEBAQEBQUAAAAAAQIAEQMEEiExQRMiUWFxgaGxFFKR4TKCwdEzQqLw8QUjYmPi/9oADAMBAAIRAxEAPwD2LCr92g/kX/iKCtORdGpiY59Qv1Iqc4xQgAOsAflS3ArmurOsfvP1qMsC1GV40bYTHGLxGVCVMkgleUwNaqly3cKW1nxXQWWSRpuSemlS9peOrad7La95CiD7K6Zh/wBzAt8xSXF9sbYYMUgo5dMp1jKbeVpJEwQdIHhppRG6mHg8XGNwWd4nBXobJLABJKHNIf2Ssbg9aAfA3FvGz74IEAzuAQPzqPFdqruVgoa1iCLId5WJVCpIXkGDAxyNd4njoa8mItK3eG5qrarAVAgkD2mhtAZivHClcS/Drsw/jA7/AK9oxtcKObL3tskBi2V5yhfazRtFF2eFNAYHMGfICJievp50Dhe0aCBbtFQA4g3QHm4QBkOXZTJ12mpcJ2jKMDByq9zNmfOWzZTBMbiJDRFeOHHFDW6lzUKXAHwDOJeMo1nUxJ00Eg1s4Ije4gXKGzknLBMD4kg6VJZ4i2S03duVQgg5myGCSTGWOe81lviAb+IueVXMZIJZSSrSBpoYpbY8ImjLqjzX2ndvg7lgGYCWjrOkz6RUvEMDat2pViWmBIPJspjlvNcWuJshLMgY5syAEgCFyATBkZd5pVjuOl7LWVHjb2jJ9otm+7XqZjf51nh4qNQDk1JYFuntUkxNhslptIusFXXmTAnoDH5UGeDXS5RoUhyhkke41wkaaqUWZrScfZs02UyJ3JUBgHHdsCpLH29c2gGmY1ido7gAm2bot3LjyCQQrrcQIzQdB3mhPSKNNPiE06zUAHaBEGJ4UVuIqurd9l+zspzW2m4FbMeUDy3qfG4a7aS6/eo4sZRcyFvaZmUASo1BU0uxfHBnw7JZKWsM3gQsWJObO2a4R7Rg8tKIsdpnvPfS/bfEW75nu85DoFZriKrAbKGIIjlTjjQ9RJk1GZT5TLHh+F4hPaykC4tskE6M2UgnTbxAVPc4RcOUggBs8GTEpOYH/aaTp2yugrdyKo75nK5pDoVVO7AjcZQc3UV3hu2rKwi34MrhlLc2d2DAxoRmjzFKbBi6ylNZqfQSwYm7fW0ua5KHLlI3aRm0PMADXpS4uTzPzrixjVe1bEA5FYKc2xZlJMeQB9ZrsLXP1G2xtnS0ykA7h39JNnPU1lby1lJ5nrEY3WIJk0Df473JzLBYbA1xxHFatrzNVbijksSdJAI9OR+NWqpLXFMihPNLHw/G4m9bF1LeGuNnZfGoVzBD5iZA3/uYBB4Y+IKFbSYZsj3Fd3KkFs2aQdyizEHeTppok4VZtuX7xyoC6AEDXrqdQNNBqaXrZZhKgnxb8p/eKtD1OU2Pk1Lfi1xhv2Qy4ZXVXuIuaUYiEOcySSJ2nY+WjJsTdc3EtHDobT25YhoJ7tXCT0zAjNpoxAHOqKeH3Pwmo7mCYEgjbf4cq0ZBFNiaXO39pa/bW82HV0HfIQC4YkC1kY5oA8hpzozDNihzwZ211mQC0iDIA1026aVReDX7Cs32hGZSpAyjVWJHiGvITR1q7gu9UZb/AHOU5joXL+7AmAo056zrRbhF12ln4ct0NcCvaAtuw1JA8YVmKg6lYURPnvTi4twrnLWpiPgDvp6VVMG+HV7jrZvuqoFgAMVZiZbffIAYHVqOweJsN7NnEwTCgrCic2ijN+Ll1mgK3KkyDv8Ab949F+6wYm5Z0LDoNB1PnpHrvSm/dvs3cnuC6Xbb55MSdVGUDUAjUnTao1GG1HcXixkElM2XXwkE8430pfjsRhQ6fcXcoeSLgAzLrIGuvu+utGOkW1Wa+37xlatYgO7s+H7xwokSQFQXNYIiTHPTaorWNxbhLqXsMouAEK5gavAleRLNG8jTpS7EPgW8YsuvI5YUf7QYJ1PyFIeKYiyxGWyFgRKiM3m3iOtaTUWOY94kt6+5wrnDO5Q3dC4CFBlVpHhzRMLEdQDvN9lx4u3LouYIPdVA0SB4IClAdmi5qdtOVU3FXSyKpVQq+z4VG+8kCWPrNLXtAdPlQ74JWem4S5jHH8bCbgeFNIYjM3iHhZVII2BmDrUWIxOKsWrzscIyhQwhS7Etlt/ihfDrGx1gb15wAPKjLbLGg161niRipcsFnir3Lpd8oYgeyIGgjan1vEArNUzBMQacWb+oE7/WubqFs3PoNFytSx9+OtZQvcjoK3U8d4SwN8f4y7pnCnbUAamJga+hqvcQxRdiSdTv+0cqMWGeHfIrEjMdhvE+Ux86XtYaYj3ssjVZ6BtjXSUTmahrPEK4PhC7TAMRvt8udWmxw/LyEzMRz/SieEYAW0AimaqKky57NQseMKOesWNb0IgT6UuxHDyba6SY2irRbszpA0rV+wBQDJXSFYJozybF4fIzA1JisWr3WZLeS2YypPsgACJ9RPxq6cd4Gt4SsK426HyP71UGwT2X+8tmNiDsfQ7elXY8wYTnZcBRuOkiwePu2ye7uOkxOUxtt9T8zTu3xXENq1+4YOYSxJzDYidjrVcxAAcxtTe1iCwkACF91QAAIE6D0knrTgTEWAeY2t8Xv5CReuTzGYzI230NCYnEXryTednCk5ZMxMAgdNvyqKy7ZYn8v70rf2S80FYXTQ60YmO3eTNh+7UApqRMMCdOWqmJ8uVJMTitfZC+k/rROMS4NTccmI3yiPSltm82aVGYjrqB5+tDfrF36SS/bbYAsebNoB5AUuvLHOjL154IYkxvyApddHWsnptTReHiKHxuMa6ylgoyoiAKIEKIHx6mt27kChYRqND0uBWEiRIkbSOYmpbFyXnWJ0E/IUv7yaIwak8iQIny1jXpqaSw4nRwPbAS5d/5mspZnXrWVLsnYsQbF6semulc8OcvetoWJVToJ0HPQbSetGWGQO/eKWXKwBHJvdIPrQvCrJ+0JprMx5Qaq7GcjNy4HvPQFbQUXZtzQNvDMw1bKo6RJ+J2qC3ibSNAxevQlD9BXMq49yOglgsWcutRX0k1LgcUG3YMOo50b3Y3ol5kZyFTZiY4WhsVhlKlWAKkag0y4pibSjxPA9arT8WwTN4iT5nNFeHXiPXISLMqnabhPclWBlCYHOOcE0Hgr7KpCsQGGVttVkNGvKQPlV84twy3eslbZ0MFYMiqNgstu4y3VzhM6xtrBCn5wa6Gny7lruJFqcdNuHQwiyxUzqQYB1+vSp7gXQyCOhGx84MfGh8PdiMxEx8AOZrqzju8bKlsRyYlp+ImIqoNUkKEniD3YnxERzUSNPLWKDu47fKmVeUHX+pp1e4Q58zyAEV2vZ/wEtoRy69KDxATUPwWq4ixBUWgTI5gGNSfeNKLjA9afX+FE6amlVzBwYrQQekwoR1g1hJPpUt62RRTIEUKNWOrH6CtXBWEzyrcDRqMwZ8XlUV3DcxXOHaDQkWJVgba4uWLP5Vqh+8rKn2zteKJPfBE+pph2RsZr+ZjyNZxLBfdrcGss4I9Nvoa44PjO7vIBsTDeh0/WmHlDUgyisgPvLpjbS3EyMSqnfKYJ8poFeB4QeyCD1M01sWcwoscN8q5ykjpDZkHUxRwzB27bHJnj1JHyNFXcU076UZibeQQFk0qu4a6dY09K0cmbj2tyYFfwdu603VJ9SSPltRK8KweX+EPQCmGFt54UrB60YOHRyogx7TMjJdGKcLhktqVtiEmQvSd46VR+1GEK4kMNrg19Rof0r05sNA10qk9sbDQHHspOb4kUzA1ZLMVkrJjIEqptQQWBySM0fhnUeWlMeDWf41xVhAGKg66f0FD8Ox6S1pyclwiG2g8wfI9eRApzwLDsl97TA5GDKw8joD8qrdquKRLUS04PDyFMfGl2Jd3vrbA08TnT3R4B+dWjs/bPdAOIZdPWNiPIiosVg7dtncEszKFAMeFQS0CPNiakUEW1wjlttlSk8VPdhiRuQB6mlN7ASmfmx+Y8vKnN/Bm7e+8Vu7WTB0LsfoIqLil7WIgDkOVOD7QFE82LcxY9IhPD4Enc0K+H60fxHiqqIGppPdvs+p0FMXceTFMVHAhKMu01zjMGAMw250HaQE6SaaOpNojn/UUR8sBOTONOtZUnd+tZQ3OhYllv4NFMsTlhp15nYD570utcOykNOusDqKe8VwyskaiDOknX9qSJj2tgiASuikjr19Kwbj0jswWraeg8IuA2wesU7a54YG9UfsxjSbCEnUGDTjjnFTZsvcVSzaADp5+lQEFWKzn5ce8gw15J0McpmjLYYW4Jk6warnCeF3b9lL3eE51DDXSCJ/pTJOBXYjvOU7nfpvXgjdhNyLi6bx+k5Q5SASW8zTzDNIg0g/yO6uouftU/Zni32hH2JtvlzDZtYkVqgqekDUbWW1N1D+I7QBpVZ4hZVkYOmdd2UGJjUCfWrXi/ZavHxxw/bMX98bdv7wgzpmSFSBz22G9EuMuxI7T2FwFojrJ+1eCsrCkRijDOtvL3KqdkHOQNJjXWnfA7pKKGPiSAfl+35iljloAZApgGTq5LQWZj1J5UVw64FkbT9fOjzZbFTq6fR7MRPrLJ9turoiT8aVcT4viQCe5HqWH5004fiQwj9aix3Br1wnI5APIgGPRiJFDiIbgyLKu1j2lGuccxD3AIEz7Ip7juCO2H72CGKyR0PSi+FdiHS6HuMDrIAnfzJ3q44/DRYK+VOb/AMe0SMnIBN3PBFwxJJPWiU4ZebQAxRXE7fd3GHnTzgnG7YUKxhuU05shAsCCmJSxVjUUWOCsg10qXD29SDz0p3xLHiNIpBYvy1LDMwsx2xEYAQjuKym/dispNzo+H7R7ew4Ybx6GKrvFLCw3iHp56QZ9JqysIJ6GkPGbQ1inY25i8gJxkSLslfgvbJG8jWrblD2yp15H0rz7hxy3ARv+kGauOExegPX60GoWnsSXDylekQcMwJs3mQ3rtpJJGQmATpmAHUVa7eKPPiTbQAUTrE6rJPnRGFw6NqwmpTw7DE+z+ZpfimZkXETRB+QB+8o3HeGIyi2l27enTUsFJBJEqT4o5etX7slw0WLCoIHMx1qRcHZA+7UT1oywQq60LZCeInMylaUEfH9ou7WcUFjDu+kgeETu50UfP6V49wLh2dwxZZzAkaEkyWOnoJnzFN+3XHTibxVP4VskL/M2zN+goHgmEuKyuARIJBHTY1ZjUpjJ7mBp13ZAvpH+IHQfEmSa1aTUToOZ6edGDC5ucVi4ZQY1qD4z6cOAu0SThN3LcjkdJ+lXbA8RULrvVQwttQdh8dakxN90tsVBZgNqNWKG17zmazEuU2Yw432myHQ6kwBNWgeK2J5qPpXj3BA93EB7qMVUyQBMdNNz8K9OsYlSgyOrCNpH0Oop4Oy75ucvIoYDaKqebdssEBdkR86qWIM3BEba1de2GHdiTntqOUtr8hVJHgBAEsedOwfwie1B800zuDlDfCf7imGCtEQSRPqPhQFi1Ek6k86PzbCmMOKisTU1mWbN5r/uFbpXNZU2ydf8VL7ires9aUYu1J23FPnwTxqD8qAvptSwah4mBFXcq1vDHvfIVYMLh9K6bDLJ66UVhxFDlcmYMaoOIZgW5GnFiytIVeW0pgj5d6TddZJnQnpDr6qutIeO8TIRj0Bip8RjJNL8TdDaNz0itHJh4dOe/WeZ4Zxm8Q051beEv90gOwEA+U6fWkeN4ZkeF9kzE8oMEf31pngAVTLyHzroZSCoqM0GJ1yFWEcWr0VtzJmKX2X1phaNREVOoy0ZNaqbPrNQW23HSpKE9Ihhc7GDGbvLejcxyNOltI4DFBnA357a6/vSaxcg0fhcUAddRQjIQZDmw+kRccNiT3nUGAiA9NwKpvE8TaLRathQdyZLH4n6CvVsTwTDXfG2vxNJcRYwqBgiIOpgT896rTNXqZKRv4HHynnAtnc1lppep+NYoMxy7cqGwS6zVV8XJlXzRzNZWprVLlFT3Y1T+L2xMjr+tWuzeDCqdxJ811o2BgfUml5SKuL0AIyGCMYM133s7ChMVejTSgWxjDWdBSCOJ3lxFhcdWOI92Zyj41ocTdmk1WsTxCdtfOpMHjCaDwuLMEYcZbgcywK5GY76Ul4mbu6zPIefnTZ8QmYZJywJn8XOuwgOtCp2NAHTkVcqNviQJy3k0GhI9pW5t/T60UzqCQDIHMbHzozjfCc4LWwA66nlmEbT1G9IcHbeQMp12gVTYZbELA7Lk55jrD2TkZ/dBC/Ezp8hRqNSdbjL4G0128+vr+9MLFzrSWIEtZSbNwliQQfgf3omKgPs1PaNBuBkzTia6D0RhMJ3j5QY5/31orH8J7tcwaRIGojekMy7gveIfPjVtpPMT38YRIDEVV8fZMmHbXqas+Jws84oE8Pk7zHkTVeJ6iM2HdKacIZolbcDzOlWpuEJElj5AASfnsPOohhFQ6CTtO5qg5bi1wIo4ir7G/4T8qyrN/lzeXzrKzeZu0R5cxZk6kz0NL2uRMiKnIigr4LGAN9KluU40UGAX9ZaNJ3pVj85hUV2ncKrNp8Aavn2JLFlTeGcgnKp2DHf19TSXHcduj2WIHRfCo+Wpp+JTkG8UF9T3+AHJim1z5bxYFs+vaVU4d1Bm1eUfzW3HzOWKJwDaT1p1w3txdVit1cyjeDJA6jn9ag43ird273trRXAmI1OwMdT08hWvjyck1Q7g/3owdDqH8UJkWusIwl3SKKsu3IEjyBP0ppwfgS2bXeXxLAZivJR082pfjOM3WPhORfwroAPhvUuLGc1spAUdz9hXWbl1wfJswru+khxuJKqQQwJG5BAHnrVXuY85wEYaCATET5zyq1YXtHdQxcHeW+YOpjqJ39KI7Q9k7V+33uGAW4RmAGiuCJAI5E9RXmyDC4V+Qe46fO546rJi8uRNt+9ykNj2ZszROm2lH4bFA/3rQuH4cAjm4TmhucBSOXmfWr+vDhhMKTZWbgUFnCyx5sR+g5UWR13Kg6k16D5xubWNp1BIu+0R20OXZv9rfqKzD3enKuMFxy/Mh2Pqcw9CD/SiuKYtbxRwCjwRcEaTy158/nQvp23UpDcHpfFfEQU1GWwMqbQfe/tMW8QZBg+Rg1JiHuMAzs7AHSdFn5amuuCXAtwAqrZiBqNR6U37S/wgB+Nfo1Kw5siZhjWhffrJ9WcYyqGW+nMUYW4twwdIBJjmAJNG2cIzi0wuFQxIIGgQDNBAB/l50jwL5WB3jfzB0I+VHri3WFR0KxHiIVgM2bWTrrzFVYSo6x+qxMDSfX5/tJ8RhC2YbsrFZ0GYawT56GlOJtlDqviWPhzGvw/KmjYs6wQSTmLAaT0E8hJoC7iWaQSY005aTGnxNC7rZ9ZuBcnoKnGduv5mtVJl9ayl+KZTsT0jC9XPB1++WeunyNdXUM60A10hgV0IMzQOCQQIoKWQqPSWDtPZLIp5AkH47fSqziLKxtrVswvErd1crwCRqDsfQ0ux3ZrPraugDo2o+YoEzOiKmQVQ49PWRaLOmAnHk4NymNw3UkAg0fwvDqL1mRpnX6z9adDght/xb9sDmFBLH0mguIm2SAi5QBH8x/mPnVQD5UJANevb69flLvxeF2OPHyTfSW7joP2e5G8T8iCapGHssdzp/elWjhXHEdcl0w0RJ2YbfA0pu8Du22JsxdtmSIYZgOhB+opGnZsWPw3Fck32N1OfoiuF2RzRgj2IPWrfwT+Bb9P1MUjtcPuH+IO7HViB8taKx3GFVe7s6wIzcgPLqazLp21ThcXTuew+JntfqFcBByfbmVrtLw9LguMsgi4xEbGTBkUV2f7Rvh7YTEAsikBXB8QXlmHMcgfKiOGXQHUn2QQDPx1qbjnAC4c2YZWB0ESD5dRNO1GTE2TYy2v+/0MMomxcWbg11vv6RmmFwuJBe3lk7suh/1DnVd4rg2sPBMg6g9Rt8xz9RUPZrguIt37dxwbKLq5dgubfwgA+Ibb0y7VY9LmVV1ymZ8zpp1Hn50vDgY5iMZJQAk329ri8GZsWZcQbcCYBwe99/bnmwq08fEog/8AqD/i1VzgvDnNy3c8IQMDJYDQeUzVo4mCygoVLKwYDMByI/X8qSCBqkbtzC/6m6nKu0jj+8qNi4A0kSJ260xwlu25zZEAPIs0jfn8PyoC4iISt3Mp5RBHxprgsUHju2Jyxm+7X2YMfH+tWYVscyzVMSNy38eak7Lby+wgEfjNAY2ygAKhQSfdYnlzpliLxAAg6nfKJ6wBS3HgKg9rVidQPOdR5namZANpk2BmLjkwaayou8rVRzpbTGNzFjURMj5HrQFtpNFLhs7QWVJnxNtUtnhoUib1pt9RyieUnSq1wsy2JP42LHwesFUVl9SBI+lOTwkDa6n9899qx+GaH7xY69d9tfKmKudP4TXziHzadz5gD8RKpirxykzBHTT51Hh7mo9KsGIwK2w7d5aYMIy7ncbT61XRhWW4FUTmIAIHMmP1ocrZGrxCTKsOTEqk4lAHsKhVxfy386jfElQIYj8/zqTiOAuqpeYRfdKkuwkDPpoo55d6FvhkENzmNtYMGPjWo7oPKZinDqDTLfxE7TFsxgtMfl6USt3TKaSviArD6UXZxiyDGYRtMVmTLlyCmY1KFwYMf+GoB9oxwtyNK777eOu+30pDiuMrbZRBOb2ecmcpgc/Fp61L/m6BisFSdSrAqQecg0OMZE5XiJytp8h2sQZvEYq4HIY89DAmOWtT22nU60s4pfUlGJ02IEZomdOVQ4PGkc9Kc75cieYz2BcOFyqqBHjOeVTC5A1E0Pav9RB6etbAk1P4+ZRtDED4yptPifkqD8hJbRMhoGh25UwsY5h7qf7BQQMbVsa0o5HJsmA2LGRVCoWMefwp8V1+dQ4rElhBCjWdABXBEVGdaEu3Qzy4cYNgTqsrcVqsuNjK9etqR3oLKZ9ncRsfgYonD3sIRorzOkn06H+5pWUvd9NoeOGI6EZTIGo1A5U8w9zFMMj2VBMELpm3BmcxJE/tXWxpWP8AacTM1PV9vzVNWbloASuvqeuvPpWsWU90QP7+dTK96SndqSIMT8tc3r8qkujECCUAA5SI2A6+X1rGTcK/pFh6a7/1SuY8jb3jsPOlt7F3iO7sozXWIChQS2hmR0EganSnON4XdZzdK5dTJkEb6jf6U2/w9sePFXCNc62wfILmI+bD5CsTTixcp1OpC4DVGSYrDXe7FzEFLMWw155GVCBLGTpVe7U8LuWl74DPbAnOhzCDrPUDnO2tei8Rw/eW2TMVkRIAn860uHXuxbbxDLlMjcRBkelMOmS5zMOuyY6I+08h4RgkvG5ccKyqqgDMZBIkmBqPDEH1pXbbK1xM05WZQfKfD8Yir3wvssLC3FtK2fMQ7M2pAM28kCMuRh5zM1R8bwwDHWbALK14xc/CGzeLJJMnLvyzfKkDEd5Uyz8YK3948w+Ms3jhcMqE+CBlzAZ2ym4C8SpADHyLelJv8SOErZ7m7at5JLK5UyC0AqTzn2hJ3irhfs2sMLFuzaCXjcDZQczsSrqGlt9hqSBE0t7Y3rOVTcV7lq3e8QHhBzBlAA94hiD0gHrRVtcAST+NSalY7O4O3iu+t5n8CKwJIVh4gGjkSZApbjsM2HxL25JWZSWDNl28UR70jUCYqXshb7vEB2YMrpcQxMrIDAkjY+HagO0GMR8S9yyDlMTMSSAFkDeIA31oq85UdKjFtVDt1v6R5h8SQOWvWnNu5oOvlQfBezRuYZL1y4Q10ZraKwUBdIZzlO87cvWueGvOdYIIYgrMkEGCJ5jTepcijt2ne0urXJ5allwGMVUIZFeTPiPOCBHznWpb3GLfu2EUxGh8iJ1Gh1/KgOGYgWyxKh5jRhpAMkzy6UbdxSl1ud3b8KwV9076kfH8qNWIUcj9InLhXxGtCf5q/rNrxW0dDYTSdQddeumsTQRYEkxEkn+lEtxIT4bKKTIkb+IMNNJ97/xpU14GYIMEgxrBGhB86HNyBzfyqM02MBj5dvzuH5xWUDnrdJqWeHLRhoLQzZRB11/Sg8PgEUmMW5ZSRlMmI1A33I5/rNG4MgMSyF9/D+/lWke3muZbBBzDWP5RIOmvqf0q7C1Kf3nAzgl+L+n9ZiYdQZ+0tEQZnbnt0MetQ4u1EZbxuA77gjTz15n500tPaP8A0I9J5jTWo8UUiBZytyb47fEU67H/ADAQncLB/wBMVZjoCzRPXT0I9ae9iFK2yA2YO7tqAIAhY89VJk0h4hlVWkEDnHn/AFpt2KxihLKTBNkso6jNJPwDD51i3Yma6tlCWfE4lbYJYwPifkBVW4x2oAEL4IPtHUnyA1GtNuIXrVxQTm5xGh+NA9orCXLVu2VUhWRinTUEcv8A3r2Vmo80PrI8CqCLFn6TfBcUVw9y65OpZ5J1iBHp6V57dxYPFbEtl7qDcJJPjyl3EEwJmNNKtHGuMgWGtBLgKxm+6cSM2YxAIg7TPOqF2SuG5jcxgsxbU8ixj5ZS3yoA3FzXWzR7mP8AtX2hu2sUr2yINuZKghpJ2O8Db4nrQOKD4jCi/cuZbavBtrIBy7tJJJYsQAJ6mju0GFE2rjuc11oVJGXIog3P9RIjypfgVQgWHBNm7JGuqXRzWNp00PQ1tUgauY4KSSL4kvavhdvDhGs5gGkGWJkwIOp00kfGqXYS5cfKkljJAHQak+gGsmrn/iBey2LIJk54nrCGof8ADXu2W+hWHvFbS3N9ILukeiyT6CgxMSm7rA1A84QR5wjHPcLhU+6SCu8SFVWRdIiROh51VuCYktcuOQYkloEAFiTGnOvSuHXlw6LYtr4FlR56wSepJP50nw3Z63g3vl3U27qCZ0IIktA6QfWk1tBsR+PKwZa7TLPFGDG7lUZ1CgZRlgRm032gfGpRxhgJIQ681220H9+9S3EcZxFtG+7GRdNUEqGEAaNuVGsdKHxHarFtbRxaAD5/FknO0iWVR7ogbyCQeQqpcbVw30hNnQnlAf5oQe0aI1wKyZnhmm2xA1mEO0+XnAoBONi+0ZVRvEcoUpJLFixncny2qLB8ZxNm2q2UIVZMPbLZmLByQIELoBHr1oHDcQGJvFr75XUeCCQE1nwqSYkmTNNKJ4ZuAufIudWoSw923QVlRfaP/uLfyFZUHhr+b6TsfjPb6y2YBHzHuzDAE/CjgmKCkuyQSZ1056DTp9aQ28ubKxbJrt18jGtMBbsxIuOTHQfDWNfyp2Phf3nMzr5//m/rGSpfC5ly7LtGw208hU+IdynjTQCTttA5ehpWbFs++0/y6nciTI6R+dcXsInu3GmTObTrt6mPnRk8fvJ9ik+n8pirjV1WQhdAZ/v0rXZ/iOHAt3GuC0lhDb8ZAzPkClAeZA8Rj8S0wu4C0f8AqkDWZHSYj1/Wk2J4BhbiLhziWE3TcACAEkqAwkiCAqn1ocatfP3jdUyHGNoP6GWRQrqCpDDqpkfMVzdUqBo3tKNBvrzPIab+VeTYvsvetOoCgl9VKGJ1jXbXQfOj+zeCvW8dhxczaXNi5YaowHMjnRMVI4MnG70k/wDiTxW4L/dB3VVsgsFYgEswgkA9PrSzsApL3Lm8K4GuuYWyfX3xrTztvwA3saFDib4WNPZW2Fz/AJAtPwoAtawuKCWreVRauAndmDZAMx3J8I57k7UDf4VCYATkBkvbPizhrYDW7a2wVRYn2Ait4usk6aexzquX7t3IJJCwp00AzRlOm5Oh67bUfxW0DiNHZ2a6RlBIKqzkhVJJB3IOmkio/uRfIglbQzSHW4bqZgwHLIYjUTHMVSjcRjA3Q4iPjHGrl7ItxiRbBAnrzJ89Kt3YayWtohRhct4i1fUQQSjQM3kCs6mqRewp7/JIc5hmjUHYv6859DXuHC8SFxLBdZsBvk8fQwPShYAUoiELFmLfCG4tbaXFYoBJznxGRrOi7N68oqk9uMVLWoIyKLjM7ZiwLMICknSdfKKccY7Qot8TsFJ10lhIAI3EA/nVB7VcY+0XEjTKTTHRa4ng5uozvdqr75lhVLZszADVWVlAAHskB2OaT7VMcDxB7dpVtsUUIqQNW98lgdIk3G220pf2Z4ctwnvHVPAzKzEQXEQDPxppf4codVVsxN3u9NcwkfegA+FfFl13yE0ti5HllmPHhRqcTq52gxBkG4QCSdNIJDSQRt7R+Q6Uhx1lHVE7whlJyjdfEZMepqw3eGWkVm+0W2hcyhCCSdIU+LlInnvVX4lazNpPrTtPhyMbbtFarNgCVjHX2hX+SH8Y+R/esrj7Jc/9QfNqym+T1kXPpPW8BbXLBUMDMrEiJqS5hEP/AEeYbny0gfy+VCYYnNAYLpzo6X1++SY5H+9Jrl4ySv8AxLsop7v7/wBJ1bKjUWpP15a6edA45wxkKF02oxA5XS6uw5/XpUIwTajMmnnWZAxFAfQT2MorWT9TFN8aUlyD7VYP85/4tpT/ABAjMuhImqxxolCrjdXRh8CPlU4u6nTsHE0dcST761B0g6ctNTr8RS8wOJWl80O/k37VYuKXGw+bMqsuSVU66zBO2wlfnVdxHDHf7xSouMQA8EMEI1zdT0gU7FpjW4mRNnsUJ3x7GLb4laLkKosXgrHQZmUiJNU/tBjUGJYsRrbAGkj2T06mKM/xKZRbsW1YOVJBaZmFgz/q5VXrWHF65hlAP8AZ+XiRXP8A/Ip4W15kZchqHtDbDmbbOSWt3C1xoBhmE200O5yH/druKCtvaXKGBHhVVYPohUFl76FljmbWI09DUZsXLRBMoJzlv9MmdYJgkac66vWWS0UKwXZWXMuhEDRTMCIktzGhpoqM5q66RJjXi4SpI2M7HUa6cv2qz9h+KP395mbMe4gT0DroI2qrY1iXMtmI0mc22gg8xpvUnDcY9piUIBYZTInQkfsKZIdx3Sy8QxOd2JMmDv6iq+h8YqW/mRjJnPvUGEEtQ3YjFB3ieocMwNjuLZbEgOyyyFD4TIhZ61K+CwubN9oAWCSili05XkA6H8I6GYoSxbtqLQLtrbBuFVPheDCLIhuWtdfY8F4oxbkQYItGM0mASV8pnoRW4vhLc1mrJ/Sc4W3Ya2jPiESDqnOM5XfaQoB297yoa1gYvkh1uW1AhojMSokgeRJE84rWAwOGNlDiHNq5q+oY5kDZQsKDlBAYzudK4vWDdcrhmHdqFynxfhBY+IT7RYVTkx5NhCcX1Mkx5VOW3s10EdZR1/IVuhf8kxH/AKyfL+lbrk/gX/OJ1fxP/rMsyZS3jLAeWuvxqUdzOmcjTfrrO3w/OhApLUYloCpleu0PIg9T8p2bdqDGefd+XPXrUyrY3+8B+fOh2blQ32oZiD6UXi+wixhJ7n9YR4MwCmdBPrzjyqDieDkQoB5yQWE/9o9r0JFQNdhtNqM72RQq9G6hvhbaADxA8O+I761cv5ntojIxa0qeFso5OSxkA7e7tUeMx1tCwTKPZIAI1B0IifaB5DeizjSNtqpONtqnFLRGZVZlcgezOVjAG0FlB9Savw5y5oyLJgOFbiLtph//AIg3BotzWOWYaH0JgGh+z2IurcgCVCu2UhdyuSfENdG223o7i/EVcMrKQVzGTzPKB+tKsBxBu7ZDlIRc0MAJ1CxO7e0fDvz5U1xxxI0IGSzJbGHL99cHhDA20l1j2lRgSdlXaeg8qH7osLdtiAQ7i2ZOYqQxPOAMyga6+IchW+9cOWZzusQy6pl1yKRBMMANNY1oQySYUQoZmBAOkQwnctqTp102rwEaWFSDEIW1MZog7DbTloek+VDBSKZ2LBZCTyMCZGm+kiI1NQXLcctK3dJ2XvM4hfJI8gK4wTxcB8xUV5jzrrBauPUV4Dipqsd4M9P4b3ecreLALkPh0DAasrEbDLpA1JOlcYO9hrisL0pdYsFyqSFHgKQB4eTilVq4MrMDp8Tr8vzqMXtdBr+IjX0EU3AFEs1O5jdnmOL+GwgQ92bj3PGAjjwyQyqQQJJBKtB6UXwHh3d7789Z1/WgeF2eakNzIK6g6HSOR8qsVm1G4G3IfkOYp+TJY2gzMGDYd5h1ZUeRfwn51upPDEv3woW4HrXYapriTpQ92zlJJ1Hox+lckKZm8HrI5pRg3kab/uTH1pp9oAMELB2IV9d9BA12oTDqqooOVSQIGV536fi60xcZhDNtmX9q3aJipxbDMRAgbnxb9NvjNSvZA0A/M/tQNjNxozrVRXiJpLxDg5uMbneNOmXosfXf86tF6yumgIjq37fChQizEKfOWjcQNvOtVXU8GE+TG60wlRPZrM0u+bzPTp6U2wGAtWlKhVM7llBmmzIjSCFA83MfSh1sJGwBEDVm16mI2Na5yN3mY006WQkRX+AISSguHeCb40kQd7ZboIJOgEUot9jnVArXLZgzIQg+kztzq+2bKHko2Ptn9v7mo4SNcpPLxka+gE0QfKO8WcOnvoZWcF2by6940+Ux9anucEU+0FPnlg/MVYbCIRMKN936aTtUOIyZTykx7YG8CQSPPeg/7hPWM24F/wAsptnhwMMuXX3Tt8DvS/FcGa24Y5YYzpMKekVcbGBtjRDBHh8VweUmQuxE69Y+M9jhdsjbUge3czH1FVB2U3JimJhVcymBjOwjqJApxg8IjW86xOsgHY/pTW32WF0sEUKAVMi7MLIzQMup/euLfDUw+e2SwZWkqbyTBAggZAcsDf1pzMf8pk2N1DFXEXYe/DgT8p/Km63jdGXOVPXkaDvWMjaNbCnUBrgLDrqBEeVae7pCtbJIkENMetNDkHdCRlPlv5Rz/lg/GPz/AHrKV5rv4x86yj8dvWb4OP8AKZ6EbU88tauWY2Ob8qEfGmTUb3idq5G4VDGJ75M5vYNgJQDeYLGPMiNjrNQIRoZUke9mbX8udMcPenQzNC3FljGbz10+VaGhAc0Zlm4pG46e0f2qV2G0/wDl1oF7jDQlg3/csHqQK2l45veH+pT9DRGHt95JfPRo3HtfPlUTCRlBI0jS4ROnLpXbkkyM3zEzW5PVv/GsubtsRUMT7ux0Gl4byYA8+fkJ610kklixJE6rdtxE6bjzqTFqVJde88TKSV7vlAzGecaT6UILmWNbpAOs93oJ9Osb0ygwmDcpNQ13gnUz5Op23Ex6VEfaBzkyTu66c/dGlaBkx95E88mkbcqnUkCZYz5Lt6+lBYEZtJnHenaeW2Zeuv8ASosW0W29qAJjOh5yQPMgmpWbX359F5f+4qKJBBDa5vdQ9Y3FYDRmlbUyDAZxPieQTHjssATppl1jlReCUeLfViZLKTMkn4SdKV4R/FqGDAlY7i2IAkax1gnpTLD3NWAzaFd1XodPWPrR5OsXiU7OYdavlSGG06jMNjE0P2rvoMjAtzDFCvsnUSW89vWu+9A5n/au3L40q4xfOUZFzSRuqt6QpBBaYj1rEbzQcmAHzGRG67sAjN4hzyn4gx51X+L2LwfO8zEAjLqo9PWrBhsexMMiKQYbwKrAjQyVE8qJxuEW4ASKoTNsNGA2l8UAqKlR+3v51qrT/lCdKynfiMXpE/gs/wCb6yxuK5UxWhRFqudsloeR272orm88MYojpXN6hKzwq4vxTFh7Rka70Il5uZmmNzagk3rSJUgFdJu3eMiTpOo5x+9THEIfecbyIB56R8Kiv70Ia0Gp44w3PSMbht5dXb/aI29KSs1oPkN67EGCUQkagBRp4gFnXfajLnsj++dJeI/xU9D+lar+0xdMG7n6f2jCzetzHetGUT92AA3QeHX1phbu2jobp/2DyjlVYHt/6R+lMFrzv7R40gr+I/T+0Zs1s/8AUI/0Def+3QUuvYvKGY+yJOy/SK01BcQ/hn4f8hQbrqEuAKCbv41OrN9mGYiJaCciEZgAckxOYLrNGYfFEljoRoNliRvyrSf/ACo//Jb/APSaX4P2F9D9aJruKwBXBsdzG5xOoiPpRuGx5zAtEAjly66ztvSDD7/E/pRmH2Px+tZZWHkwI68iNOO3Gt3wAVKXBMwJz8xtzAn50Lh70aEGetd9r/4a/wDdb/5LUN7Yen7UTNYEm0mJVXiMu+FZSusoYzbP/9k="/>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8194" name="Picture 2" descr="C:\Users\mviljoen\Pictures\to-kill-a-mockingbir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348880"/>
            <a:ext cx="2876550"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178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528542" y="1420435"/>
            <a:ext cx="6347714" cy="3880773"/>
          </a:xfrm>
        </p:spPr>
        <p:txBody>
          <a:bodyPr>
            <a:normAutofit lnSpcReduction="10000"/>
          </a:bodyPr>
          <a:lstStyle/>
          <a:p>
            <a:r>
              <a:rPr lang="en-US" dirty="0" smtClean="0"/>
              <a:t>The purpose of studying various texts within a context is to provide you with stimuli to create writing pieces are interesting, well written and explore the context question.</a:t>
            </a:r>
          </a:p>
          <a:p>
            <a:r>
              <a:rPr lang="en-US" dirty="0" smtClean="0"/>
              <a:t>By exploring the social, historical, cultural dimensions </a:t>
            </a:r>
            <a:r>
              <a:rPr lang="en-US" dirty="0"/>
              <a:t>of the context and </a:t>
            </a:r>
            <a:r>
              <a:rPr lang="en-US" dirty="0" smtClean="0"/>
              <a:t>subjective nature of reality/normality, you should gain an understanding of question posed and form some key ideas.  The text </a:t>
            </a:r>
            <a:r>
              <a:rPr lang="en-US" i="1" dirty="0" smtClean="0"/>
              <a:t>‘To Kill a Mocking Bird’ </a:t>
            </a:r>
            <a:r>
              <a:rPr lang="en-US" dirty="0" smtClean="0"/>
              <a:t>will be used to explore one perspective of </a:t>
            </a:r>
            <a:r>
              <a:rPr lang="en-AU" dirty="0" smtClean="0"/>
              <a:t>‘Justice'</a:t>
            </a:r>
            <a:r>
              <a:rPr lang="en-US" dirty="0" smtClean="0"/>
              <a:t> and the underlying issues.</a:t>
            </a:r>
          </a:p>
          <a:p>
            <a:r>
              <a:rPr lang="en-US" dirty="0" smtClean="0"/>
              <a:t>Also, this understanding of context will give you an excellent grounding into VCE unit 1 - which you will be studying next year.</a:t>
            </a:r>
          </a:p>
          <a:p>
            <a:endParaRPr lang="en-US" dirty="0"/>
          </a:p>
        </p:txBody>
      </p:sp>
    </p:spTree>
    <p:extLst>
      <p:ext uri="{BB962C8B-B14F-4D97-AF65-F5344CB8AC3E}">
        <p14:creationId xmlns:p14="http://schemas.microsoft.com/office/powerpoint/2010/main" val="509175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H</a:t>
            </a:r>
            <a:r>
              <a:rPr lang="en-AU" dirty="0" smtClean="0"/>
              <a:t>ow do I create context pieces? What is expected?</a:t>
            </a:r>
            <a:endParaRPr lang="en-AU" dirty="0"/>
          </a:p>
        </p:txBody>
      </p:sp>
      <p:sp>
        <p:nvSpPr>
          <p:cNvPr id="3" name="Content Placeholder 2"/>
          <p:cNvSpPr>
            <a:spLocks noGrp="1"/>
          </p:cNvSpPr>
          <p:nvPr>
            <p:ph idx="1"/>
          </p:nvPr>
        </p:nvSpPr>
        <p:spPr/>
        <p:txBody>
          <a:bodyPr>
            <a:normAutofit fontScale="62500" lnSpcReduction="20000"/>
          </a:bodyPr>
          <a:lstStyle/>
          <a:p>
            <a:r>
              <a:rPr lang="en-AU" b="1" dirty="0"/>
              <a:t>Section  B context writing:</a:t>
            </a:r>
            <a:endParaRPr lang="en-AU" dirty="0"/>
          </a:p>
          <a:p>
            <a:r>
              <a:rPr lang="en-AU" b="1" u="sng" dirty="0"/>
              <a:t>Prompt: ‘Have you ever been treated unfairly because of your race, your religion, the way you look, or just because you are "different"? Unfortunately, many of us have. Tell about a time you were treated unfairly. How did you react? How did it make you feel? .’</a:t>
            </a:r>
            <a:endParaRPr lang="en-AU" dirty="0"/>
          </a:p>
          <a:p>
            <a:r>
              <a:rPr lang="en-AU" b="1" dirty="0"/>
              <a:t>↓</a:t>
            </a:r>
            <a:endParaRPr lang="en-AU" dirty="0"/>
          </a:p>
          <a:p>
            <a:r>
              <a:rPr lang="en-AU" b="1" dirty="0"/>
              <a:t>Ideas from you: do you agree/disagree with the prompt?</a:t>
            </a:r>
            <a:endParaRPr lang="en-AU" dirty="0"/>
          </a:p>
          <a:p>
            <a:r>
              <a:rPr lang="en-AU" b="1" dirty="0"/>
              <a:t>↓</a:t>
            </a:r>
            <a:endParaRPr lang="en-AU" dirty="0"/>
          </a:p>
          <a:p>
            <a:r>
              <a:rPr lang="en-AU" b="1" dirty="0"/>
              <a:t>Ideas from the text </a:t>
            </a:r>
            <a:r>
              <a:rPr lang="en-AU" b="1" dirty="0" smtClean="0"/>
              <a:t>‘To Kill a Mockingbird</a:t>
            </a:r>
            <a:r>
              <a:rPr lang="en-AU" b="1" i="1" dirty="0" smtClean="0"/>
              <a:t>’</a:t>
            </a:r>
            <a:r>
              <a:rPr lang="en-AU" b="1" dirty="0" smtClean="0"/>
              <a:t> </a:t>
            </a:r>
            <a:r>
              <a:rPr lang="en-AU" b="1" dirty="0"/>
              <a:t>that explore the prompt. You can refer to the text directly by exploring what it is </a:t>
            </a:r>
            <a:r>
              <a:rPr lang="en-AU" b="1" dirty="0" smtClean="0"/>
              <a:t>Lee </a:t>
            </a:r>
            <a:r>
              <a:rPr lang="en-AU" b="1" dirty="0"/>
              <a:t>presents. Or, you can refer to a theme, such as </a:t>
            </a:r>
            <a:r>
              <a:rPr lang="en-AU" b="1" i="1" dirty="0" smtClean="0"/>
              <a:t>Prejudice</a:t>
            </a:r>
            <a:r>
              <a:rPr lang="en-AU" b="1" dirty="0" smtClean="0"/>
              <a:t>, </a:t>
            </a:r>
            <a:r>
              <a:rPr lang="en-AU" b="1" dirty="0"/>
              <a:t>from the text, to discuss in your piece. </a:t>
            </a:r>
            <a:endParaRPr lang="en-AU" dirty="0"/>
          </a:p>
          <a:p>
            <a:r>
              <a:rPr lang="en-AU" b="1" dirty="0"/>
              <a:t>↓</a:t>
            </a:r>
            <a:endParaRPr lang="en-AU" dirty="0"/>
          </a:p>
          <a:p>
            <a:r>
              <a:rPr lang="en-AU" b="1" dirty="0"/>
              <a:t>Ideas from your context folder on </a:t>
            </a:r>
            <a:r>
              <a:rPr lang="en-AU" b="1" i="1" u="sng" dirty="0" smtClean="0"/>
              <a:t>‘Justice'</a:t>
            </a:r>
            <a:r>
              <a:rPr lang="en-AU" b="1" i="1" u="sng" dirty="0" smtClean="0">
                <a:latin typeface="Calibri" pitchFamily="34" charset="0"/>
                <a:sym typeface="Webdings" pitchFamily="18" charset="2"/>
              </a:rPr>
              <a:t>.</a:t>
            </a:r>
            <a:r>
              <a:rPr lang="en-AU" b="1" i="1" u="sng" dirty="0" smtClean="0"/>
              <a:t> </a:t>
            </a:r>
            <a:r>
              <a:rPr lang="en-AU" b="1" dirty="0" smtClean="0"/>
              <a:t>e.g</a:t>
            </a:r>
            <a:r>
              <a:rPr lang="en-AU" b="1" dirty="0"/>
              <a:t>. articles, songs, TV shows </a:t>
            </a:r>
            <a:r>
              <a:rPr lang="en-AU" b="1" dirty="0" smtClean="0"/>
              <a:t>etc-so get exploring! There are some ideas in this ppt/booklet</a:t>
            </a:r>
            <a:endParaRPr lang="en-AU" dirty="0"/>
          </a:p>
          <a:p>
            <a:r>
              <a:rPr lang="en-AU" b="1" dirty="0"/>
              <a:t>↓</a:t>
            </a:r>
            <a:endParaRPr lang="en-AU" dirty="0"/>
          </a:p>
          <a:p>
            <a:r>
              <a:rPr lang="en-AU" b="1" dirty="0"/>
              <a:t>Now collate your ideas into a piece of writing, exploring the </a:t>
            </a:r>
            <a:r>
              <a:rPr lang="en-AU" b="1" dirty="0" smtClean="0"/>
              <a:t>prompt.</a:t>
            </a:r>
            <a:endParaRPr lang="en-AU" dirty="0"/>
          </a:p>
        </p:txBody>
      </p:sp>
    </p:spTree>
    <p:extLst>
      <p:ext uri="{BB962C8B-B14F-4D97-AF65-F5344CB8AC3E}">
        <p14:creationId xmlns:p14="http://schemas.microsoft.com/office/powerpoint/2010/main" val="1626686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required for this unit:</a:t>
            </a:r>
            <a:endParaRPr lang="en-AU" dirty="0"/>
          </a:p>
        </p:txBody>
      </p:sp>
      <p:sp>
        <p:nvSpPr>
          <p:cNvPr id="3" name="Content Placeholder 2"/>
          <p:cNvSpPr>
            <a:spLocks noGrp="1"/>
          </p:cNvSpPr>
          <p:nvPr>
            <p:ph idx="1"/>
          </p:nvPr>
        </p:nvSpPr>
        <p:spPr/>
        <p:txBody>
          <a:bodyPr/>
          <a:lstStyle/>
          <a:p>
            <a:r>
              <a:rPr lang="en-US" dirty="0" smtClean="0"/>
              <a:t>You will need this PPT</a:t>
            </a:r>
          </a:p>
          <a:p>
            <a:r>
              <a:rPr lang="en-US" dirty="0" smtClean="0"/>
              <a:t>You will receive a booklet on ‘Justice’</a:t>
            </a:r>
          </a:p>
          <a:p>
            <a:r>
              <a:rPr lang="en-US" dirty="0" smtClean="0"/>
              <a:t>Your teacher will show you several ‘</a:t>
            </a:r>
            <a:r>
              <a:rPr lang="en-US" dirty="0" err="1" smtClean="0"/>
              <a:t>youtube</a:t>
            </a:r>
            <a:r>
              <a:rPr lang="en-US" dirty="0" smtClean="0"/>
              <a:t>’ clips, when it suits the lesson.</a:t>
            </a:r>
          </a:p>
          <a:p>
            <a:r>
              <a:rPr lang="en-US" dirty="0" smtClean="0"/>
              <a:t>A ‘To Kill a Mocking Bird’ study guide.</a:t>
            </a:r>
          </a:p>
          <a:p>
            <a:r>
              <a:rPr lang="en-US" dirty="0" smtClean="0"/>
              <a:t>You will receive ‘how to complete…’ PPTs/worksheets, for the various assessments.</a:t>
            </a:r>
            <a:endParaRPr lang="en-AU" dirty="0"/>
          </a:p>
        </p:txBody>
      </p:sp>
    </p:spTree>
    <p:extLst>
      <p:ext uri="{BB962C8B-B14F-4D97-AF65-F5344CB8AC3E}">
        <p14:creationId xmlns:p14="http://schemas.microsoft.com/office/powerpoint/2010/main" val="1391951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6" name="Content Placeholder 5"/>
          <p:cNvSpPr>
            <a:spLocks noGrp="1"/>
          </p:cNvSpPr>
          <p:nvPr>
            <p:ph idx="1"/>
          </p:nvPr>
        </p:nvSpPr>
        <p:spPr>
          <a:xfrm>
            <a:off x="1928794" y="1714488"/>
            <a:ext cx="4257676"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AU" b="1" u="sng" dirty="0" smtClean="0"/>
              <a:t>TEXTS</a:t>
            </a:r>
          </a:p>
          <a:p>
            <a:r>
              <a:rPr lang="en-US" b="1" u="sng" dirty="0" smtClean="0"/>
              <a:t>To Kill a Mockingbird</a:t>
            </a:r>
            <a:endParaRPr lang="en-US" dirty="0" smtClean="0"/>
          </a:p>
          <a:p>
            <a:pPr lvl="0"/>
            <a:r>
              <a:rPr lang="en-AU" dirty="0" smtClean="0"/>
              <a:t>Short related texts.</a:t>
            </a:r>
            <a:endParaRPr lang="en-US" dirty="0" smtClean="0"/>
          </a:p>
          <a:p>
            <a:endParaRPr lang="en-US" dirty="0"/>
          </a:p>
        </p:txBody>
      </p:sp>
      <p:sp>
        <p:nvSpPr>
          <p:cNvPr id="5" name="Oval 4"/>
          <p:cNvSpPr/>
          <p:nvPr/>
        </p:nvSpPr>
        <p:spPr>
          <a:xfrm>
            <a:off x="5580112" y="2060848"/>
            <a:ext cx="3714776" cy="3654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kumimoji="0" lang="en-AU" b="1" i="1" u="sng" strike="noStrike" cap="none" normalizeH="0" baseline="0" dirty="0" smtClean="0">
                <a:ln>
                  <a:noFill/>
                </a:ln>
                <a:solidFill>
                  <a:srgbClr val="FFFFFF"/>
                </a:solidFill>
                <a:effectLst/>
                <a:latin typeface="Arial" pitchFamily="34" charset="0"/>
                <a:ea typeface="Times New Roman" pitchFamily="18" charset="0"/>
                <a:cs typeface="Times New Roman" pitchFamily="18" charset="0"/>
              </a:rPr>
              <a:t>WRITING PIECES TBC</a:t>
            </a:r>
          </a:p>
          <a:p>
            <a:pPr lvl="0" algn="ctr" fontAlgn="base">
              <a:spcBef>
                <a:spcPct val="0"/>
              </a:spcBef>
              <a:spcAft>
                <a:spcPct val="0"/>
              </a:spcAft>
            </a:pPr>
            <a:r>
              <a:rPr lang="en-AU" sz="1400" b="1" i="1" u="sng" dirty="0" smtClean="0">
                <a:solidFill>
                  <a:srgbClr val="FFFFFF"/>
                </a:solidFill>
                <a:latin typeface="Arial" pitchFamily="34" charset="0"/>
                <a:ea typeface="Times New Roman" pitchFamily="18" charset="0"/>
                <a:cs typeface="Times New Roman" pitchFamily="18" charset="0"/>
              </a:rPr>
              <a:t>(remember you will also write a statement of I/E.)</a:t>
            </a:r>
            <a:endParaRPr kumimoji="0" lang="en-AU" sz="1400" b="1" i="1" u="sng" strike="noStrike" cap="none" normalizeH="0" baseline="0" dirty="0" smtClean="0">
              <a:ln>
                <a:noFill/>
              </a:ln>
              <a:solidFill>
                <a:srgbClr val="FFFFFF"/>
              </a:solidFill>
              <a:effectLst/>
              <a:latin typeface="Arial" pitchFamily="34" charset="0"/>
              <a:ea typeface="Times New Roman" pitchFamily="18" charset="0"/>
              <a:cs typeface="Times New Roman" pitchFamily="18" charset="0"/>
            </a:endParaRPr>
          </a:p>
          <a:p>
            <a:pPr marL="342900" lvl="0" indent="-342900" algn="ctr" fontAlgn="base">
              <a:spcBef>
                <a:spcPct val="0"/>
              </a:spcBef>
              <a:spcAft>
                <a:spcPct val="0"/>
              </a:spcAft>
              <a:buFont typeface="+mj-lt"/>
              <a:buAutoNum type="arabicPeriod"/>
            </a:pPr>
            <a:r>
              <a:rPr lang="en-US" sz="1400" b="1" i="1" dirty="0" smtClean="0">
                <a:solidFill>
                  <a:srgbClr val="FFFFFF"/>
                </a:solidFill>
                <a:latin typeface="Arial" pitchFamily="34" charset="0"/>
                <a:cs typeface="Times New Roman" pitchFamily="18" charset="0"/>
              </a:rPr>
              <a:t>Short story</a:t>
            </a:r>
            <a:endParaRPr lang="en-AU" sz="1400" b="1" i="1" dirty="0" smtClean="0">
              <a:solidFill>
                <a:srgbClr val="FFFFFF"/>
              </a:solidFill>
              <a:latin typeface="Arial" pitchFamily="34" charset="0"/>
              <a:cs typeface="Times New Roman" pitchFamily="18" charset="0"/>
            </a:endParaRPr>
          </a:p>
          <a:p>
            <a:pPr marL="342900" lvl="0" indent="-342900" algn="ctr" fontAlgn="base">
              <a:spcBef>
                <a:spcPct val="0"/>
              </a:spcBef>
              <a:spcAft>
                <a:spcPct val="0"/>
              </a:spcAft>
              <a:buFont typeface="+mj-lt"/>
              <a:buAutoNum type="arabicPeriod"/>
            </a:pPr>
            <a:r>
              <a:rPr lang="en-US" sz="1400" b="1" i="1" dirty="0" smtClean="0">
                <a:solidFill>
                  <a:srgbClr val="FFFFFF"/>
                </a:solidFill>
                <a:latin typeface="Arial" pitchFamily="34" charset="0"/>
                <a:cs typeface="Times New Roman" pitchFamily="18" charset="0"/>
              </a:rPr>
              <a:t>Feature Article</a:t>
            </a:r>
          </a:p>
          <a:p>
            <a:pPr marL="342900" lvl="0" indent="-342900" algn="ctr" fontAlgn="base">
              <a:spcBef>
                <a:spcPct val="0"/>
              </a:spcBef>
              <a:spcAft>
                <a:spcPct val="0"/>
              </a:spcAft>
              <a:buFont typeface="+mj-lt"/>
              <a:buAutoNum type="arabicPeriod"/>
            </a:pPr>
            <a:r>
              <a:rPr lang="en-US" sz="1400" b="1" i="1" dirty="0" smtClean="0">
                <a:solidFill>
                  <a:srgbClr val="FFFFFF"/>
                </a:solidFill>
                <a:latin typeface="Arial" pitchFamily="34" charset="0"/>
                <a:cs typeface="Times New Roman" pitchFamily="18" charset="0"/>
              </a:rPr>
              <a:t>Oral presentation that will use this as an issue and link to context.</a:t>
            </a:r>
          </a:p>
        </p:txBody>
      </p:sp>
      <p:sp>
        <p:nvSpPr>
          <p:cNvPr id="4" name="Oval 3"/>
          <p:cNvSpPr/>
          <p:nvPr/>
        </p:nvSpPr>
        <p:spPr>
          <a:xfrm>
            <a:off x="679502" y="1928802"/>
            <a:ext cx="1928826" cy="37862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0" lang="en-AU" b="1" i="1" u="sng" strike="noStrike" cap="none" normalizeH="0" baseline="0" dirty="0" smtClean="0">
                <a:ln>
                  <a:noFill/>
                </a:ln>
                <a:solidFill>
                  <a:srgbClr val="FFFFFF"/>
                </a:solidFill>
                <a:effectLst/>
                <a:latin typeface="Arial" pitchFamily="34" charset="0"/>
                <a:ea typeface="Times New Roman" pitchFamily="18" charset="0"/>
                <a:cs typeface="Times New Roman" pitchFamily="18" charset="0"/>
              </a:rPr>
              <a:t>CONTEXT</a:t>
            </a:r>
            <a:endParaRPr kumimoji="0" lang="en-AU" b="0" i="1" u="none" strike="noStrike" cap="none" normalizeH="0" baseline="0" dirty="0" smtClean="0">
              <a:ln>
                <a:noFill/>
              </a:ln>
              <a:solidFill>
                <a:srgbClr val="FFFFFF"/>
              </a:solidFill>
              <a:effectLst/>
              <a:latin typeface="Arial" pitchFamily="34" charset="0"/>
              <a:ea typeface="Times New Roman" pitchFamily="18" charset="0"/>
            </a:endParaRPr>
          </a:p>
          <a:p>
            <a:pPr lvl="0" eaLnBrk="0" fontAlgn="base" hangingPunct="0">
              <a:spcBef>
                <a:spcPct val="0"/>
              </a:spcBef>
              <a:spcAft>
                <a:spcPct val="0"/>
              </a:spcAft>
            </a:pPr>
            <a:r>
              <a:rPr kumimoji="0" lang="en-AU" b="0" i="1" u="none" strike="noStrike" cap="none" normalizeH="0" baseline="0" dirty="0" smtClean="0">
                <a:ln>
                  <a:noFill/>
                </a:ln>
                <a:solidFill>
                  <a:srgbClr val="FFFFFF"/>
                </a:solidFill>
                <a:effectLst/>
                <a:latin typeface="Arial" pitchFamily="34" charset="0"/>
                <a:ea typeface="Times New Roman" pitchFamily="18" charset="0"/>
              </a:rPr>
              <a:t>KEY IDEAS FROM</a:t>
            </a:r>
            <a:r>
              <a:rPr kumimoji="0" lang="en-AU" b="0" i="1" u="none" strike="noStrike" cap="none" normalizeH="0" dirty="0" smtClean="0">
                <a:ln>
                  <a:noFill/>
                </a:ln>
                <a:solidFill>
                  <a:srgbClr val="FFFFFF"/>
                </a:solidFill>
                <a:effectLst/>
                <a:latin typeface="Arial" pitchFamily="34" charset="0"/>
                <a:ea typeface="Times New Roman" pitchFamily="18" charset="0"/>
              </a:rPr>
              <a:t> </a:t>
            </a:r>
            <a:r>
              <a:rPr lang="en-AU" dirty="0" smtClean="0"/>
              <a:t>‘Justice'</a:t>
            </a:r>
            <a:r>
              <a:rPr lang="en-AU" dirty="0" smtClean="0">
                <a:latin typeface="Calibri" pitchFamily="34" charset="0"/>
                <a:sym typeface="Webdings" pitchFamily="18" charset="2"/>
              </a:rPr>
              <a:t>. </a:t>
            </a:r>
            <a:r>
              <a:rPr kumimoji="0" lang="en-AU" b="0" i="1" u="none" strike="noStrike" cap="none" normalizeH="0" dirty="0" smtClean="0">
                <a:ln>
                  <a:noFill/>
                </a:ln>
                <a:solidFill>
                  <a:srgbClr val="FFFFFF"/>
                </a:solidFill>
                <a:effectLst/>
                <a:latin typeface="Arial" pitchFamily="34" charset="0"/>
                <a:ea typeface="Times New Roman" pitchFamily="18" charset="0"/>
              </a:rPr>
              <a:t>.</a:t>
            </a:r>
            <a:r>
              <a:rPr kumimoji="0" lang="en-AU" b="0" i="1" u="none" strike="noStrike" cap="none" normalizeH="0" baseline="0" dirty="0" smtClean="0">
                <a:ln>
                  <a:noFill/>
                </a:ln>
                <a:solidFill>
                  <a:srgbClr val="FFFFFF"/>
                </a:solidFill>
                <a:effectLst/>
                <a:latin typeface="Arial" pitchFamily="34" charset="0"/>
                <a:ea typeface="Times New Roman" pitchFamily="18" charset="0"/>
              </a:rPr>
              <a:t> </a:t>
            </a:r>
            <a:endParaRPr kumimoji="0" lang="en-AU"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489451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assessment tasks?</a:t>
            </a:r>
            <a:endParaRPr lang="en-AU" dirty="0"/>
          </a:p>
        </p:txBody>
      </p:sp>
      <p:sp>
        <p:nvSpPr>
          <p:cNvPr id="3" name="Content Placeholder 2"/>
          <p:cNvSpPr>
            <a:spLocks noGrp="1"/>
          </p:cNvSpPr>
          <p:nvPr>
            <p:ph idx="1"/>
          </p:nvPr>
        </p:nvSpPr>
        <p:spPr/>
        <p:txBody>
          <a:bodyPr>
            <a:normAutofit/>
          </a:bodyPr>
          <a:lstStyle/>
          <a:p>
            <a:r>
              <a:rPr lang="en-US" dirty="0" smtClean="0"/>
              <a:t>An </a:t>
            </a:r>
            <a:r>
              <a:rPr lang="en-US" b="1" u="sng" dirty="0" smtClean="0"/>
              <a:t>opinion article</a:t>
            </a:r>
            <a:r>
              <a:rPr lang="en-US" dirty="0" smtClean="0"/>
              <a:t>. Your article will address the prompt and you will the text and your resources from your context folder to explore and form an opinion piece (see assessment sheet for structure.</a:t>
            </a:r>
          </a:p>
          <a:p>
            <a:r>
              <a:rPr lang="en-US" dirty="0" smtClean="0"/>
              <a:t>An </a:t>
            </a:r>
            <a:r>
              <a:rPr lang="en-US" b="1" u="sng" dirty="0" smtClean="0"/>
              <a:t>oral presentation and website</a:t>
            </a:r>
            <a:r>
              <a:rPr lang="en-US" dirty="0" smtClean="0"/>
              <a:t>. You will also make a website that will be your context folder which will demonstrate all your knowledge of this context. You will complete an oral by presenting your website to the class.</a:t>
            </a:r>
          </a:p>
          <a:p>
            <a:r>
              <a:rPr lang="en-US" b="1" u="sng" dirty="0" smtClean="0">
                <a:solidFill>
                  <a:srgbClr val="FF0000"/>
                </a:solidFill>
              </a:rPr>
              <a:t>The exam</a:t>
            </a:r>
            <a:r>
              <a:rPr lang="en-US" dirty="0" smtClean="0">
                <a:solidFill>
                  <a:srgbClr val="FF0000"/>
                </a:solidFill>
              </a:rPr>
              <a:t>. </a:t>
            </a:r>
            <a:r>
              <a:rPr lang="en-US" dirty="0" smtClean="0"/>
              <a:t>In the exam you will need to write a </a:t>
            </a:r>
            <a:r>
              <a:rPr lang="en-US" b="1" u="sng" dirty="0" smtClean="0"/>
              <a:t>memoir</a:t>
            </a:r>
            <a:r>
              <a:rPr lang="en-US" dirty="0" smtClean="0"/>
              <a:t> based on the context, prompt and text (planning sheets to come).</a:t>
            </a:r>
            <a:endParaRPr lang="en-AU" dirty="0"/>
          </a:p>
        </p:txBody>
      </p:sp>
    </p:spTree>
    <p:extLst>
      <p:ext uri="{BB962C8B-B14F-4D97-AF65-F5344CB8AC3E}">
        <p14:creationId xmlns:p14="http://schemas.microsoft.com/office/powerpoint/2010/main" val="599830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the context</a:t>
            </a:r>
            <a:endParaRPr lang="en-AU" dirty="0"/>
          </a:p>
        </p:txBody>
      </p:sp>
      <p:sp>
        <p:nvSpPr>
          <p:cNvPr id="3" name="Content Placeholder 2"/>
          <p:cNvSpPr>
            <a:spLocks noGrp="1"/>
          </p:cNvSpPr>
          <p:nvPr>
            <p:ph idx="1"/>
          </p:nvPr>
        </p:nvSpPr>
        <p:spPr>
          <a:xfrm>
            <a:off x="609599" y="1556792"/>
            <a:ext cx="6347714" cy="3880773"/>
          </a:xfrm>
        </p:spPr>
        <p:txBody>
          <a:bodyPr>
            <a:normAutofit/>
          </a:bodyPr>
          <a:lstStyle/>
          <a:p>
            <a:r>
              <a:rPr lang="en-US" dirty="0" smtClean="0"/>
              <a:t>The next part of this PPT is to get you exploring ideas on justice.</a:t>
            </a:r>
          </a:p>
          <a:p>
            <a:r>
              <a:rPr lang="en-US" dirty="0" smtClean="0"/>
              <a:t>These ideas and explorations will help you for most of your assessment tasks.</a:t>
            </a:r>
          </a:p>
          <a:p>
            <a:r>
              <a:rPr lang="en-US" dirty="0" smtClean="0"/>
              <a:t>You need these ideas because your assessment cannot just rely on ‘To Kill a Mocking Bird’, because this assignment is not a text response.</a:t>
            </a:r>
          </a:p>
          <a:p>
            <a:r>
              <a:rPr lang="en-US" dirty="0" smtClean="0"/>
              <a:t>Let’s get started!</a:t>
            </a:r>
            <a:endParaRPr lang="en-AU" dirty="0"/>
          </a:p>
        </p:txBody>
      </p:sp>
    </p:spTree>
    <p:extLst>
      <p:ext uri="{BB962C8B-B14F-4D97-AF65-F5344CB8AC3E}">
        <p14:creationId xmlns:p14="http://schemas.microsoft.com/office/powerpoint/2010/main" val="2671297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decide what is right and wrong? How do we decide what is justice and injustice?</a:t>
            </a:r>
            <a:endParaRPr lang="en-AU" dirty="0"/>
          </a:p>
        </p:txBody>
      </p:sp>
      <p:sp>
        <p:nvSpPr>
          <p:cNvPr id="3" name="Content Placeholder 2"/>
          <p:cNvSpPr>
            <a:spLocks noGrp="1"/>
          </p:cNvSpPr>
          <p:nvPr>
            <p:ph idx="1"/>
          </p:nvPr>
        </p:nvSpPr>
        <p:spPr/>
        <p:txBody>
          <a:bodyPr/>
          <a:lstStyle/>
          <a:p>
            <a:endParaRPr lang="en-US" dirty="0" smtClean="0"/>
          </a:p>
          <a:p>
            <a:r>
              <a:rPr lang="en-US" dirty="0" smtClean="0"/>
              <a:t>When we explore ‘To Kill a Mocking Bird’, the text explores how attitudes in society define what is right and wrong, but more concerning, it explores who decides this and what it means for those who receive justice.</a:t>
            </a:r>
            <a:endParaRPr lang="en-AU" dirty="0"/>
          </a:p>
        </p:txBody>
      </p:sp>
    </p:spTree>
    <p:extLst>
      <p:ext uri="{BB962C8B-B14F-4D97-AF65-F5344CB8AC3E}">
        <p14:creationId xmlns:p14="http://schemas.microsoft.com/office/powerpoint/2010/main" val="1613432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p:txBody>
          <a:bodyPr/>
          <a:lstStyle/>
          <a:p>
            <a:pPr eaLnBrk="1" hangingPunct="1"/>
            <a:r>
              <a:rPr lang="en-US" dirty="0" smtClean="0"/>
              <a:t>What Is Society?</a:t>
            </a:r>
          </a:p>
        </p:txBody>
      </p:sp>
      <p:sp>
        <p:nvSpPr>
          <p:cNvPr id="6147" name="Rectangle 7"/>
          <p:cNvSpPr>
            <a:spLocks noGrp="1" noChangeArrowheads="1"/>
          </p:cNvSpPr>
          <p:nvPr>
            <p:ph idx="1"/>
          </p:nvPr>
        </p:nvSpPr>
        <p:spPr>
          <a:xfrm>
            <a:off x="609598" y="1268760"/>
            <a:ext cx="5978626" cy="3880773"/>
          </a:xfrm>
        </p:spPr>
        <p:txBody>
          <a:bodyPr>
            <a:normAutofit fontScale="92500" lnSpcReduction="10000"/>
          </a:bodyPr>
          <a:lstStyle/>
          <a:p>
            <a:pPr eaLnBrk="1" hangingPunct="1"/>
            <a:r>
              <a:rPr lang="en-US" dirty="0" smtClean="0"/>
              <a:t>A system of social interaction that includes culture and social </a:t>
            </a:r>
            <a:r>
              <a:rPr lang="en-US" dirty="0" err="1" smtClean="0"/>
              <a:t>organisation</a:t>
            </a:r>
            <a:r>
              <a:rPr lang="en-US" dirty="0" smtClean="0"/>
              <a:t>.</a:t>
            </a:r>
          </a:p>
          <a:p>
            <a:pPr lvl="1"/>
            <a:r>
              <a:rPr lang="en-US" dirty="0"/>
              <a:t>interact and communicate with each other</a:t>
            </a:r>
          </a:p>
          <a:p>
            <a:pPr lvl="1"/>
            <a:r>
              <a:rPr lang="en-US" dirty="0"/>
              <a:t>share goals and norms</a:t>
            </a:r>
          </a:p>
          <a:p>
            <a:pPr lvl="1"/>
            <a:r>
              <a:rPr lang="en-US" dirty="0"/>
              <a:t>are aware of themselves as a distinct social </a:t>
            </a:r>
            <a:r>
              <a:rPr lang="en-US" dirty="0" smtClean="0"/>
              <a:t>unit</a:t>
            </a:r>
          </a:p>
          <a:p>
            <a:pPr eaLnBrk="1" hangingPunct="1"/>
            <a:r>
              <a:rPr lang="en-US" dirty="0" smtClean="0"/>
              <a:t>Members of a society have a common culture though there may be great diversity within it.</a:t>
            </a:r>
          </a:p>
          <a:p>
            <a:pPr eaLnBrk="1" hangingPunct="1"/>
            <a:endParaRPr lang="en-US" dirty="0" smtClean="0"/>
          </a:p>
          <a:p>
            <a:pPr marL="0" indent="0" eaLnBrk="1" hangingPunct="1">
              <a:buNone/>
            </a:pPr>
            <a:r>
              <a:rPr lang="en-US" dirty="0" smtClean="0">
                <a:solidFill>
                  <a:srgbClr val="00B0F0"/>
                </a:solidFill>
              </a:rPr>
              <a:t>Discuss with a partner: How is Australian society diverse?</a:t>
            </a:r>
          </a:p>
          <a:p>
            <a:pPr eaLnBrk="1" hangingPunct="1"/>
            <a:r>
              <a:rPr lang="en-US" dirty="0" smtClean="0"/>
              <a:t>What are the advantages and disadvantages of a diverse culture?</a:t>
            </a:r>
          </a:p>
          <a:p>
            <a:pPr eaLnBrk="1" hangingPunct="1"/>
            <a:r>
              <a:rPr lang="en-US" dirty="0" smtClean="0"/>
              <a:t>Who are the people with power and no power</a:t>
            </a:r>
          </a:p>
        </p:txBody>
      </p:sp>
      <p:sp>
        <p:nvSpPr>
          <p:cNvPr id="4" name="Oval 3"/>
          <p:cNvSpPr/>
          <p:nvPr/>
        </p:nvSpPr>
        <p:spPr>
          <a:xfrm>
            <a:off x="6407696" y="4221088"/>
            <a:ext cx="2736304" cy="278793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6695728" y="5013176"/>
            <a:ext cx="2160240" cy="1200329"/>
          </a:xfrm>
          <a:prstGeom prst="rect">
            <a:avLst/>
          </a:prstGeom>
          <a:noFill/>
        </p:spPr>
        <p:txBody>
          <a:bodyPr wrap="square" rtlCol="0">
            <a:spAutoFit/>
          </a:bodyPr>
          <a:lstStyle/>
          <a:p>
            <a:pPr algn="ctr"/>
            <a:r>
              <a:rPr lang="en-US" dirty="0" smtClean="0">
                <a:solidFill>
                  <a:schemeClr val="bg1"/>
                </a:solidFill>
              </a:rPr>
              <a:t>ADD THIS INFORMATION ON YOUR‘JUSTICE’ PAGE</a:t>
            </a:r>
            <a:endParaRPr lang="en-AU" dirty="0">
              <a:solidFill>
                <a:schemeClr val="bg1"/>
              </a:solidFill>
            </a:endParaRPr>
          </a:p>
        </p:txBody>
      </p:sp>
    </p:spTree>
    <p:extLst>
      <p:ext uri="{BB962C8B-B14F-4D97-AF65-F5344CB8AC3E}">
        <p14:creationId xmlns:p14="http://schemas.microsoft.com/office/powerpoint/2010/main" val="24631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The </a:t>
            </a:r>
            <a:r>
              <a:rPr lang="en-AU" dirty="0" smtClean="0"/>
              <a:t>Socialisation</a:t>
            </a:r>
            <a:r>
              <a:rPr lang="en-US" dirty="0" smtClean="0"/>
              <a:t> Process</a:t>
            </a:r>
          </a:p>
        </p:txBody>
      </p:sp>
      <p:sp>
        <p:nvSpPr>
          <p:cNvPr id="5123" name="Rectangle 3"/>
          <p:cNvSpPr>
            <a:spLocks noGrp="1" noChangeArrowheads="1"/>
          </p:cNvSpPr>
          <p:nvPr>
            <p:ph idx="1"/>
          </p:nvPr>
        </p:nvSpPr>
        <p:spPr>
          <a:xfrm>
            <a:off x="609599" y="1420435"/>
            <a:ext cx="6347714" cy="3880773"/>
          </a:xfrm>
        </p:spPr>
        <p:txBody>
          <a:bodyPr>
            <a:normAutofit lnSpcReduction="10000"/>
          </a:bodyPr>
          <a:lstStyle/>
          <a:p>
            <a:pPr eaLnBrk="1" hangingPunct="1"/>
            <a:r>
              <a:rPr lang="en-US" sz="3600" dirty="0" smtClean="0"/>
              <a:t>Humans learn the expectations of society through </a:t>
            </a:r>
            <a:r>
              <a:rPr lang="en-AU" sz="3600" dirty="0" smtClean="0"/>
              <a:t>socialisation</a:t>
            </a:r>
            <a:r>
              <a:rPr lang="en-US" sz="3600" dirty="0" smtClean="0"/>
              <a:t>.</a:t>
            </a:r>
          </a:p>
          <a:p>
            <a:pPr eaLnBrk="1" hangingPunct="1"/>
            <a:r>
              <a:rPr lang="en-US" sz="3600" dirty="0" err="1" smtClean="0"/>
              <a:t>Socialisation</a:t>
            </a:r>
            <a:r>
              <a:rPr lang="en-US" sz="3600" dirty="0" smtClean="0"/>
              <a:t> is different based on race, gender and class-can you describe yourself here?</a:t>
            </a:r>
            <a:endParaRPr lang="en-US" dirty="0" smtClean="0"/>
          </a:p>
        </p:txBody>
      </p:sp>
    </p:spTree>
    <p:extLst>
      <p:ext uri="{BB962C8B-B14F-4D97-AF65-F5344CB8AC3E}">
        <p14:creationId xmlns:p14="http://schemas.microsoft.com/office/powerpoint/2010/main" val="1611351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Consequences of </a:t>
            </a:r>
            <a:r>
              <a:rPr lang="en-US" dirty="0" err="1" smtClean="0"/>
              <a:t>Socialisation</a:t>
            </a:r>
            <a:endParaRPr lang="en-US" dirty="0" smtClean="0"/>
          </a:p>
        </p:txBody>
      </p:sp>
      <p:sp>
        <p:nvSpPr>
          <p:cNvPr id="9219" name="Rectangle 3"/>
          <p:cNvSpPr>
            <a:spLocks noGrp="1" noChangeArrowheads="1"/>
          </p:cNvSpPr>
          <p:nvPr>
            <p:ph idx="1"/>
          </p:nvPr>
        </p:nvSpPr>
        <p:spPr/>
        <p:txBody>
          <a:bodyPr/>
          <a:lstStyle/>
          <a:p>
            <a:pPr marL="533400" indent="-533400" eaLnBrk="1" hangingPunct="1">
              <a:buFont typeface="Wingdings" pitchFamily="2" charset="2"/>
              <a:buAutoNum type="arabicPeriod"/>
            </a:pPr>
            <a:r>
              <a:rPr lang="en-US" dirty="0" smtClean="0"/>
              <a:t>Establishes self-concepts.</a:t>
            </a:r>
          </a:p>
          <a:p>
            <a:pPr marL="533400" indent="-533400" eaLnBrk="1" hangingPunct="1">
              <a:buFont typeface="Wingdings" pitchFamily="2" charset="2"/>
              <a:buAutoNum type="arabicPeriod"/>
            </a:pPr>
            <a:r>
              <a:rPr lang="en-US" dirty="0" smtClean="0"/>
              <a:t>Creates the capacity for role taking.</a:t>
            </a:r>
          </a:p>
          <a:p>
            <a:pPr marL="533400" indent="-533400" eaLnBrk="1" hangingPunct="1">
              <a:buFont typeface="Wingdings" pitchFamily="2" charset="2"/>
              <a:buAutoNum type="arabicPeriod"/>
            </a:pPr>
            <a:r>
              <a:rPr lang="en-US" dirty="0" smtClean="0"/>
              <a:t>Creates the tendency for people to act in socially acceptable ways.</a:t>
            </a:r>
          </a:p>
          <a:p>
            <a:pPr marL="533400" indent="-533400" eaLnBrk="1" hangingPunct="1">
              <a:buFont typeface="Wingdings" pitchFamily="2" charset="2"/>
              <a:buAutoNum type="arabicPeriod"/>
            </a:pPr>
            <a:r>
              <a:rPr lang="en-US" dirty="0" smtClean="0"/>
              <a:t>Makes people bearers of culture.</a:t>
            </a:r>
          </a:p>
          <a:p>
            <a:pPr marL="533400" indent="-533400" eaLnBrk="1" hangingPunct="1">
              <a:buFont typeface="Wingdings" pitchFamily="2" charset="2"/>
              <a:buAutoNum type="arabicPeriod"/>
            </a:pPr>
            <a:r>
              <a:rPr lang="en-US" dirty="0" smtClean="0"/>
              <a:t>Punishes those who go against what is deemed right.</a:t>
            </a:r>
          </a:p>
        </p:txBody>
      </p:sp>
    </p:spTree>
    <p:extLst>
      <p:ext uri="{BB962C8B-B14F-4D97-AF65-F5344CB8AC3E}">
        <p14:creationId xmlns:p14="http://schemas.microsoft.com/office/powerpoint/2010/main" val="4271186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normAutofit fontScale="90000"/>
          </a:bodyPr>
          <a:lstStyle/>
          <a:p>
            <a:pPr eaLnBrk="1" hangingPunct="1"/>
            <a:r>
              <a:rPr lang="en-US" dirty="0" smtClean="0"/>
              <a:t>Social Institutions</a:t>
            </a:r>
            <a:br>
              <a:rPr lang="en-US" dirty="0" smtClean="0"/>
            </a:br>
            <a:r>
              <a:rPr lang="en-US" sz="3100" dirty="0">
                <a:solidFill>
                  <a:srgbClr val="00B0F0"/>
                </a:solidFill>
              </a:rPr>
              <a:t>I</a:t>
            </a:r>
            <a:r>
              <a:rPr lang="en-US" sz="3100" dirty="0" smtClean="0">
                <a:solidFill>
                  <a:srgbClr val="00B0F0"/>
                </a:solidFill>
              </a:rPr>
              <a:t>n groups of 3-4, by each institution, explain how they have power and influence our understanding of justice</a:t>
            </a:r>
            <a:r>
              <a:rPr lang="en-US" dirty="0" smtClean="0"/>
              <a:t>.</a:t>
            </a:r>
          </a:p>
        </p:txBody>
      </p:sp>
      <p:sp>
        <p:nvSpPr>
          <p:cNvPr id="20483" name="Rectangle 5"/>
          <p:cNvSpPr>
            <a:spLocks noGrp="1" noChangeArrowheads="1"/>
          </p:cNvSpPr>
          <p:nvPr>
            <p:ph sz="half" idx="1"/>
          </p:nvPr>
        </p:nvSpPr>
        <p:spPr>
          <a:xfrm>
            <a:off x="603920" y="2982416"/>
            <a:ext cx="3976687" cy="4191000"/>
          </a:xfrm>
        </p:spPr>
        <p:txBody>
          <a:bodyPr/>
          <a:lstStyle/>
          <a:p>
            <a:pPr eaLnBrk="1" hangingPunct="1"/>
            <a:r>
              <a:rPr lang="en-US" sz="3200" dirty="0" smtClean="0"/>
              <a:t>Family</a:t>
            </a:r>
          </a:p>
          <a:p>
            <a:pPr eaLnBrk="1" hangingPunct="1"/>
            <a:r>
              <a:rPr lang="en-US" sz="3200" dirty="0" smtClean="0"/>
              <a:t>Education</a:t>
            </a:r>
          </a:p>
          <a:p>
            <a:pPr eaLnBrk="1" hangingPunct="1"/>
            <a:r>
              <a:rPr lang="en-US" sz="3200" dirty="0" smtClean="0"/>
              <a:t>Work</a:t>
            </a:r>
          </a:p>
          <a:p>
            <a:pPr eaLnBrk="1" hangingPunct="1"/>
            <a:r>
              <a:rPr lang="en-US" sz="3200" dirty="0" smtClean="0"/>
              <a:t>Economy</a:t>
            </a:r>
          </a:p>
          <a:p>
            <a:pPr eaLnBrk="1" hangingPunct="1"/>
            <a:r>
              <a:rPr lang="en-US" sz="3200" dirty="0" smtClean="0"/>
              <a:t>Political Institutions</a:t>
            </a:r>
            <a:br>
              <a:rPr lang="en-US" sz="3200" dirty="0" smtClean="0"/>
            </a:br>
            <a:endParaRPr lang="en-US" dirty="0" smtClean="0"/>
          </a:p>
        </p:txBody>
      </p:sp>
      <p:sp>
        <p:nvSpPr>
          <p:cNvPr id="20484" name="Rectangle 6"/>
          <p:cNvSpPr>
            <a:spLocks noGrp="1" noChangeArrowheads="1"/>
          </p:cNvSpPr>
          <p:nvPr>
            <p:ph sz="half" idx="2"/>
          </p:nvPr>
        </p:nvSpPr>
        <p:spPr>
          <a:xfrm>
            <a:off x="3491880" y="3054424"/>
            <a:ext cx="3976687" cy="4191000"/>
          </a:xfrm>
        </p:spPr>
        <p:txBody>
          <a:bodyPr/>
          <a:lstStyle/>
          <a:p>
            <a:pPr eaLnBrk="1" hangingPunct="1"/>
            <a:r>
              <a:rPr lang="en-US" sz="3200" dirty="0" smtClean="0"/>
              <a:t>Religion</a:t>
            </a:r>
          </a:p>
          <a:p>
            <a:pPr eaLnBrk="1" hangingPunct="1"/>
            <a:r>
              <a:rPr lang="en-US" sz="3200" dirty="0" smtClean="0"/>
              <a:t>Health care</a:t>
            </a:r>
          </a:p>
          <a:p>
            <a:pPr eaLnBrk="1" hangingPunct="1"/>
            <a:r>
              <a:rPr lang="en-US" sz="3200" dirty="0" smtClean="0"/>
              <a:t>Mass Media</a:t>
            </a:r>
          </a:p>
          <a:p>
            <a:pPr eaLnBrk="1" hangingPunct="1"/>
            <a:r>
              <a:rPr lang="en-US" sz="3200" dirty="0" smtClean="0"/>
              <a:t>Sports</a:t>
            </a:r>
          </a:p>
          <a:p>
            <a:pPr eaLnBrk="1" hangingPunct="1"/>
            <a:r>
              <a:rPr lang="en-US" sz="3200" dirty="0" smtClean="0"/>
              <a:t>Military</a:t>
            </a:r>
          </a:p>
        </p:txBody>
      </p:sp>
      <p:sp>
        <p:nvSpPr>
          <p:cNvPr id="5" name="Oval 4"/>
          <p:cNvSpPr/>
          <p:nvPr/>
        </p:nvSpPr>
        <p:spPr>
          <a:xfrm>
            <a:off x="6228184" y="4074622"/>
            <a:ext cx="2736304" cy="278793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6516216" y="4866710"/>
            <a:ext cx="2160240" cy="1200329"/>
          </a:xfrm>
          <a:prstGeom prst="rect">
            <a:avLst/>
          </a:prstGeom>
          <a:noFill/>
        </p:spPr>
        <p:txBody>
          <a:bodyPr wrap="square" rtlCol="0">
            <a:spAutoFit/>
          </a:bodyPr>
          <a:lstStyle/>
          <a:p>
            <a:pPr algn="ctr"/>
            <a:r>
              <a:rPr lang="en-US" dirty="0" smtClean="0">
                <a:solidFill>
                  <a:schemeClr val="bg1"/>
                </a:solidFill>
              </a:rPr>
              <a:t>ADD THIS INFORMATION ON YOUR‘JUSTICE’ PAGE</a:t>
            </a:r>
            <a:endParaRPr lang="en-AU" dirty="0">
              <a:solidFill>
                <a:schemeClr val="bg1"/>
              </a:solidFill>
            </a:endParaRPr>
          </a:p>
        </p:txBody>
      </p:sp>
    </p:spTree>
    <p:extLst>
      <p:ext uri="{BB962C8B-B14F-4D97-AF65-F5344CB8AC3E}">
        <p14:creationId xmlns:p14="http://schemas.microsoft.com/office/powerpoint/2010/main" val="3975190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p:txBody>
          <a:bodyPr/>
          <a:lstStyle/>
          <a:p>
            <a:pPr eaLnBrk="1" hangingPunct="1"/>
            <a:r>
              <a:rPr lang="en-US" dirty="0" smtClean="0"/>
              <a:t>Agents of </a:t>
            </a:r>
            <a:r>
              <a:rPr lang="en-US" dirty="0" err="1" smtClean="0"/>
              <a:t>Socialisation</a:t>
            </a:r>
            <a:endParaRPr lang="en-US" dirty="0" smtClean="0"/>
          </a:p>
        </p:txBody>
      </p:sp>
      <p:sp>
        <p:nvSpPr>
          <p:cNvPr id="10243" name="Rectangle 7"/>
          <p:cNvSpPr>
            <a:spLocks noGrp="1" noChangeArrowheads="1"/>
          </p:cNvSpPr>
          <p:nvPr>
            <p:ph idx="1"/>
          </p:nvPr>
        </p:nvSpPr>
        <p:spPr>
          <a:xfrm>
            <a:off x="672558" y="1484784"/>
            <a:ext cx="6347714" cy="3880773"/>
          </a:xfrm>
        </p:spPr>
        <p:txBody>
          <a:bodyPr/>
          <a:lstStyle/>
          <a:p>
            <a:pPr marL="0" indent="0" eaLnBrk="1" hangingPunct="1">
              <a:buNone/>
            </a:pPr>
            <a:r>
              <a:rPr lang="en-US" dirty="0" smtClean="0"/>
              <a:t>Institutions pass on expectations about appropriate social behavior:</a:t>
            </a:r>
          </a:p>
          <a:p>
            <a:pPr eaLnBrk="1" hangingPunct="1"/>
            <a:r>
              <a:rPr lang="en-US" dirty="0" smtClean="0"/>
              <a:t>Family</a:t>
            </a:r>
          </a:p>
          <a:p>
            <a:pPr eaLnBrk="1" hangingPunct="1"/>
            <a:r>
              <a:rPr lang="en-US" dirty="0" smtClean="0"/>
              <a:t>Media</a:t>
            </a:r>
          </a:p>
          <a:p>
            <a:pPr eaLnBrk="1" hangingPunct="1"/>
            <a:r>
              <a:rPr lang="en-US" dirty="0" smtClean="0"/>
              <a:t>Peers</a:t>
            </a:r>
          </a:p>
          <a:p>
            <a:pPr eaLnBrk="1" hangingPunct="1"/>
            <a:r>
              <a:rPr lang="en-US" dirty="0" smtClean="0"/>
              <a:t>Religion</a:t>
            </a:r>
          </a:p>
          <a:p>
            <a:pPr eaLnBrk="1" hangingPunct="1"/>
            <a:r>
              <a:rPr lang="en-US" dirty="0" smtClean="0"/>
              <a:t>Sports</a:t>
            </a:r>
          </a:p>
        </p:txBody>
      </p:sp>
    </p:spTree>
    <p:extLst>
      <p:ext uri="{BB962C8B-B14F-4D97-AF65-F5344CB8AC3E}">
        <p14:creationId xmlns:p14="http://schemas.microsoft.com/office/powerpoint/2010/main" val="2322115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The Family</a:t>
            </a:r>
          </a:p>
        </p:txBody>
      </p:sp>
      <p:sp>
        <p:nvSpPr>
          <p:cNvPr id="11267" name="Rectangle 3"/>
          <p:cNvSpPr>
            <a:spLocks noGrp="1" noChangeArrowheads="1"/>
          </p:cNvSpPr>
          <p:nvPr>
            <p:ph idx="1"/>
          </p:nvPr>
        </p:nvSpPr>
        <p:spPr>
          <a:xfrm>
            <a:off x="609598" y="1636459"/>
            <a:ext cx="6347714" cy="3880773"/>
          </a:xfrm>
        </p:spPr>
        <p:txBody>
          <a:bodyPr>
            <a:normAutofit fontScale="77500" lnSpcReduction="20000"/>
          </a:bodyPr>
          <a:lstStyle/>
          <a:p>
            <a:pPr eaLnBrk="1" hangingPunct="1"/>
            <a:r>
              <a:rPr lang="en-US" sz="2800" dirty="0" smtClean="0"/>
              <a:t>Families introduce children to the expectations of society. </a:t>
            </a:r>
          </a:p>
          <a:p>
            <a:pPr eaLnBrk="1" hangingPunct="1"/>
            <a:r>
              <a:rPr lang="en-US" sz="2800" dirty="0" smtClean="0"/>
              <a:t>How parents define and treat a child is crucial to the development of the child’s sense of self.</a:t>
            </a:r>
          </a:p>
          <a:p>
            <a:pPr eaLnBrk="1" hangingPunct="1"/>
            <a:r>
              <a:rPr lang="en-US" sz="2800" dirty="0" smtClean="0"/>
              <a:t>Some families emphasize educational achievement; some may be more permissive, whereas others emphasize strict obedience and discipline. </a:t>
            </a:r>
          </a:p>
          <a:p>
            <a:pPr eaLnBrk="1" hangingPunct="1"/>
            <a:r>
              <a:rPr lang="en-US" sz="2800" dirty="0" smtClean="0">
                <a:solidFill>
                  <a:srgbClr val="00B0F0"/>
                </a:solidFill>
              </a:rPr>
              <a:t>Describe a family experience/event when you first learnt something was wrong. What did you learn about justice (or injustice)?</a:t>
            </a:r>
          </a:p>
        </p:txBody>
      </p:sp>
      <p:sp>
        <p:nvSpPr>
          <p:cNvPr id="4" name="Oval 3"/>
          <p:cNvSpPr/>
          <p:nvPr/>
        </p:nvSpPr>
        <p:spPr>
          <a:xfrm>
            <a:off x="6407696" y="4365104"/>
            <a:ext cx="2736304" cy="278793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6695728" y="5157192"/>
            <a:ext cx="2160240" cy="1200329"/>
          </a:xfrm>
          <a:prstGeom prst="rect">
            <a:avLst/>
          </a:prstGeom>
          <a:noFill/>
        </p:spPr>
        <p:txBody>
          <a:bodyPr wrap="square" rtlCol="0">
            <a:spAutoFit/>
          </a:bodyPr>
          <a:lstStyle/>
          <a:p>
            <a:pPr algn="ctr"/>
            <a:r>
              <a:rPr lang="en-US" dirty="0" smtClean="0">
                <a:solidFill>
                  <a:schemeClr val="bg1"/>
                </a:solidFill>
              </a:rPr>
              <a:t>ADD THIS INFORMATION ON YOUR‘JUSTICE’ PAGE</a:t>
            </a:r>
            <a:endParaRPr lang="en-AU" dirty="0">
              <a:solidFill>
                <a:schemeClr val="bg1"/>
              </a:solidFill>
            </a:endParaRPr>
          </a:p>
        </p:txBody>
      </p:sp>
    </p:spTree>
    <p:extLst>
      <p:ext uri="{BB962C8B-B14F-4D97-AF65-F5344CB8AC3E}">
        <p14:creationId xmlns:p14="http://schemas.microsoft.com/office/powerpoint/2010/main" val="840874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72096"/>
            <a:ext cx="6347713" cy="1320800"/>
          </a:xfrm>
        </p:spPr>
        <p:txBody>
          <a:bodyPr/>
          <a:lstStyle/>
          <a:p>
            <a:r>
              <a:rPr lang="en-US" dirty="0" smtClean="0"/>
              <a:t>Today’s lesson</a:t>
            </a:r>
            <a:endParaRPr lang="en-AU" dirty="0"/>
          </a:p>
        </p:txBody>
      </p:sp>
      <p:sp>
        <p:nvSpPr>
          <p:cNvPr id="3" name="Content Placeholder 2"/>
          <p:cNvSpPr>
            <a:spLocks noGrp="1"/>
          </p:cNvSpPr>
          <p:nvPr>
            <p:ph idx="1"/>
          </p:nvPr>
        </p:nvSpPr>
        <p:spPr>
          <a:xfrm>
            <a:off x="609599" y="1988840"/>
            <a:ext cx="6347714" cy="3880773"/>
          </a:xfrm>
        </p:spPr>
        <p:txBody>
          <a:bodyPr/>
          <a:lstStyle/>
          <a:p>
            <a:r>
              <a:rPr lang="en-US" dirty="0" smtClean="0"/>
              <a:t>You will consider ideas around justice.</a:t>
            </a:r>
          </a:p>
          <a:p>
            <a:r>
              <a:rPr lang="en-US" dirty="0" smtClean="0"/>
              <a:t>Form a group of 3-4 students, you will need to work with your group to discuss the slides/questions and how they relate to justice.</a:t>
            </a:r>
          </a:p>
          <a:p>
            <a:r>
              <a:rPr lang="en-US" dirty="0" smtClean="0"/>
              <a:t>Work through each of the following slides. For each question posed think about it individually, record your thoughts where prompted and then discuss information as  group.</a:t>
            </a:r>
            <a:endParaRPr lang="en-AU" dirty="0"/>
          </a:p>
        </p:txBody>
      </p:sp>
    </p:spTree>
    <p:extLst>
      <p:ext uri="{BB962C8B-B14F-4D97-AF65-F5344CB8AC3E}">
        <p14:creationId xmlns:p14="http://schemas.microsoft.com/office/powerpoint/2010/main" val="2581871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smtClean="0"/>
              <a:t>Polling Question</a:t>
            </a:r>
          </a:p>
        </p:txBody>
      </p:sp>
      <p:sp>
        <p:nvSpPr>
          <p:cNvPr id="13315" name="Rectangle 5"/>
          <p:cNvSpPr>
            <a:spLocks noGrp="1" noChangeArrowheads="1"/>
          </p:cNvSpPr>
          <p:nvPr>
            <p:ph idx="1"/>
          </p:nvPr>
        </p:nvSpPr>
        <p:spPr>
          <a:xfrm>
            <a:off x="609599" y="1412776"/>
            <a:ext cx="6347714" cy="3880773"/>
          </a:xfrm>
        </p:spPr>
        <p:txBody>
          <a:bodyPr>
            <a:normAutofit/>
          </a:bodyPr>
          <a:lstStyle/>
          <a:p>
            <a:pPr marL="533400" indent="-533400" eaLnBrk="1" hangingPunct="1">
              <a:lnSpc>
                <a:spcPct val="90000"/>
              </a:lnSpc>
            </a:pPr>
            <a:r>
              <a:rPr lang="en-US" dirty="0" smtClean="0"/>
              <a:t>Which media source do you think has the strongest impact on attitudes and behaviors of your generation?</a:t>
            </a:r>
          </a:p>
          <a:p>
            <a:pPr marL="990600" lvl="1" indent="-533400" eaLnBrk="1" hangingPunct="1">
              <a:lnSpc>
                <a:spcPct val="90000"/>
              </a:lnSpc>
              <a:buFont typeface="Times" charset="0"/>
              <a:buAutoNum type="alphaUcPeriod"/>
            </a:pPr>
            <a:r>
              <a:rPr lang="en-US" dirty="0" smtClean="0"/>
              <a:t>Advertising</a:t>
            </a:r>
          </a:p>
          <a:p>
            <a:pPr marL="990600" lvl="1" indent="-533400" eaLnBrk="1" hangingPunct="1">
              <a:lnSpc>
                <a:spcPct val="90000"/>
              </a:lnSpc>
              <a:buFont typeface="Times" charset="0"/>
              <a:buAutoNum type="alphaUcPeriod"/>
            </a:pPr>
            <a:r>
              <a:rPr lang="en-US" dirty="0" smtClean="0"/>
              <a:t>Television</a:t>
            </a:r>
          </a:p>
          <a:p>
            <a:pPr marL="990600" lvl="1" indent="-533400" eaLnBrk="1" hangingPunct="1">
              <a:lnSpc>
                <a:spcPct val="90000"/>
              </a:lnSpc>
              <a:buFont typeface="Times" charset="0"/>
              <a:buAutoNum type="alphaUcPeriod"/>
            </a:pPr>
            <a:r>
              <a:rPr lang="en-US" dirty="0" smtClean="0"/>
              <a:t>Music and music videos</a:t>
            </a:r>
          </a:p>
          <a:p>
            <a:pPr marL="990600" lvl="1" indent="-533400" eaLnBrk="1" hangingPunct="1">
              <a:lnSpc>
                <a:spcPct val="90000"/>
              </a:lnSpc>
              <a:buFont typeface="Times" charset="0"/>
              <a:buAutoNum type="alphaUcPeriod"/>
            </a:pPr>
            <a:r>
              <a:rPr lang="en-US" dirty="0" smtClean="0"/>
              <a:t>The Internet</a:t>
            </a:r>
          </a:p>
          <a:p>
            <a:pPr marL="990600" lvl="1" indent="-533400" eaLnBrk="1" hangingPunct="1">
              <a:lnSpc>
                <a:spcPct val="90000"/>
              </a:lnSpc>
              <a:buFont typeface="Times" charset="0"/>
              <a:buAutoNum type="alphaUcPeriod"/>
            </a:pPr>
            <a:r>
              <a:rPr lang="en-US" dirty="0" smtClean="0"/>
              <a:t>Magazines</a:t>
            </a:r>
          </a:p>
          <a:p>
            <a:pPr marL="990600" lvl="1" indent="-533400" eaLnBrk="1" hangingPunct="1">
              <a:lnSpc>
                <a:spcPct val="90000"/>
              </a:lnSpc>
              <a:buFont typeface="Times" charset="0"/>
              <a:buAutoNum type="alphaUcPeriod"/>
            </a:pPr>
            <a:endParaRPr lang="en-US" dirty="0"/>
          </a:p>
          <a:p>
            <a:pPr marL="457200" lvl="1" indent="0" eaLnBrk="1" hangingPunct="1">
              <a:lnSpc>
                <a:spcPct val="90000"/>
              </a:lnSpc>
              <a:buNone/>
            </a:pPr>
            <a:r>
              <a:rPr lang="en-US" dirty="0" smtClean="0">
                <a:solidFill>
                  <a:srgbClr val="00B0F0"/>
                </a:solidFill>
              </a:rPr>
              <a:t>For each of the above, describe how each one influences you.</a:t>
            </a:r>
          </a:p>
        </p:txBody>
      </p:sp>
      <p:sp>
        <p:nvSpPr>
          <p:cNvPr id="4" name="Oval 3"/>
          <p:cNvSpPr/>
          <p:nvPr/>
        </p:nvSpPr>
        <p:spPr>
          <a:xfrm>
            <a:off x="6516216" y="4149080"/>
            <a:ext cx="2736304" cy="278793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6804248" y="4941168"/>
            <a:ext cx="2160240" cy="1200329"/>
          </a:xfrm>
          <a:prstGeom prst="rect">
            <a:avLst/>
          </a:prstGeom>
          <a:noFill/>
        </p:spPr>
        <p:txBody>
          <a:bodyPr wrap="square" rtlCol="0">
            <a:spAutoFit/>
          </a:bodyPr>
          <a:lstStyle/>
          <a:p>
            <a:pPr algn="ctr"/>
            <a:r>
              <a:rPr lang="en-US" dirty="0" smtClean="0">
                <a:solidFill>
                  <a:schemeClr val="bg1"/>
                </a:solidFill>
              </a:rPr>
              <a:t>ADD THIS INFORMATION ON YOUR‘JUSTICE’ PAGE</a:t>
            </a:r>
            <a:endParaRPr lang="en-AU" dirty="0">
              <a:solidFill>
                <a:schemeClr val="bg1"/>
              </a:solidFill>
            </a:endParaRPr>
          </a:p>
        </p:txBody>
      </p:sp>
    </p:spTree>
    <p:extLst>
      <p:ext uri="{BB962C8B-B14F-4D97-AF65-F5344CB8AC3E}">
        <p14:creationId xmlns:p14="http://schemas.microsoft.com/office/powerpoint/2010/main" val="3410616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dirty="0" smtClean="0"/>
              <a:t>Peer pressure and school life</a:t>
            </a:r>
            <a:br>
              <a:rPr lang="en-US" dirty="0" smtClean="0"/>
            </a:br>
            <a:r>
              <a:rPr lang="en-US" dirty="0" smtClean="0"/>
              <a:t>Peers</a:t>
            </a:r>
          </a:p>
        </p:txBody>
      </p:sp>
      <p:sp>
        <p:nvSpPr>
          <p:cNvPr id="14339" name="Rectangle 3"/>
          <p:cNvSpPr>
            <a:spLocks noGrp="1" noChangeArrowheads="1"/>
          </p:cNvSpPr>
          <p:nvPr>
            <p:ph idx="1"/>
          </p:nvPr>
        </p:nvSpPr>
        <p:spPr>
          <a:xfrm>
            <a:off x="609599" y="1988840"/>
            <a:ext cx="6347714" cy="3880773"/>
          </a:xfrm>
        </p:spPr>
        <p:txBody>
          <a:bodyPr>
            <a:normAutofit fontScale="92500" lnSpcReduction="20000"/>
          </a:bodyPr>
          <a:lstStyle/>
          <a:p>
            <a:pPr eaLnBrk="1" hangingPunct="1">
              <a:lnSpc>
                <a:spcPct val="90000"/>
              </a:lnSpc>
            </a:pPr>
            <a:r>
              <a:rPr lang="en-US" sz="2800" dirty="0" smtClean="0"/>
              <a:t>For children, peer culture is an important source of identity. </a:t>
            </a:r>
          </a:p>
          <a:p>
            <a:pPr eaLnBrk="1" hangingPunct="1">
              <a:lnSpc>
                <a:spcPct val="90000"/>
              </a:lnSpc>
            </a:pPr>
            <a:r>
              <a:rPr lang="en-US" sz="2800" dirty="0" smtClean="0"/>
              <a:t>Through interaction with peers, children learn concepts of self, gain social skills, and form values and attitudes. </a:t>
            </a:r>
          </a:p>
          <a:p>
            <a:pPr lvl="1" eaLnBrk="1" hangingPunct="1">
              <a:lnSpc>
                <a:spcPct val="90000"/>
              </a:lnSpc>
            </a:pPr>
            <a:r>
              <a:rPr lang="en-US" sz="2800" dirty="0" smtClean="0"/>
              <a:t>Girls’ peer groups tend to be closely knit and egalitarian.</a:t>
            </a:r>
          </a:p>
          <a:p>
            <a:pPr lvl="1" eaLnBrk="1" hangingPunct="1">
              <a:lnSpc>
                <a:spcPct val="90000"/>
              </a:lnSpc>
            </a:pPr>
            <a:r>
              <a:rPr lang="en-US" sz="2800" dirty="0" smtClean="0"/>
              <a:t>Boys’ peer groups tend to be more hierarchical, with evident status distinctions between members.</a:t>
            </a:r>
          </a:p>
        </p:txBody>
      </p:sp>
    </p:spTree>
    <p:extLst>
      <p:ext uri="{BB962C8B-B14F-4D97-AF65-F5344CB8AC3E}">
        <p14:creationId xmlns:p14="http://schemas.microsoft.com/office/powerpoint/2010/main" val="79889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Schools</a:t>
            </a:r>
          </a:p>
        </p:txBody>
      </p:sp>
      <p:sp>
        <p:nvSpPr>
          <p:cNvPr id="18435" name="Rectangle 3"/>
          <p:cNvSpPr>
            <a:spLocks noGrp="1" noChangeArrowheads="1"/>
          </p:cNvSpPr>
          <p:nvPr>
            <p:ph idx="1"/>
          </p:nvPr>
        </p:nvSpPr>
        <p:spPr>
          <a:xfrm>
            <a:off x="609599" y="1340768"/>
            <a:ext cx="6347714" cy="3880773"/>
          </a:xfrm>
        </p:spPr>
        <p:txBody>
          <a:bodyPr>
            <a:normAutofit fontScale="92500" lnSpcReduction="10000"/>
          </a:bodyPr>
          <a:lstStyle/>
          <a:p>
            <a:pPr eaLnBrk="1" hangingPunct="1">
              <a:lnSpc>
                <a:spcPct val="90000"/>
              </a:lnSpc>
            </a:pPr>
            <a:r>
              <a:rPr lang="en-US" sz="2800" dirty="0" smtClean="0"/>
              <a:t>In school, teachers and other students are the source of expectations that encourage children to think and behave in particular ways. </a:t>
            </a:r>
          </a:p>
          <a:p>
            <a:pPr eaLnBrk="1" hangingPunct="1">
              <a:lnSpc>
                <a:spcPct val="90000"/>
              </a:lnSpc>
            </a:pPr>
            <a:r>
              <a:rPr lang="en-US" sz="2800" dirty="0" smtClean="0"/>
              <a:t>Research finds that teachers respond differently to boys than to girls, with boys receiving more of their attention. </a:t>
            </a:r>
          </a:p>
          <a:p>
            <a:pPr eaLnBrk="1" hangingPunct="1">
              <a:lnSpc>
                <a:spcPct val="90000"/>
              </a:lnSpc>
            </a:pPr>
            <a:r>
              <a:rPr lang="en-US" sz="2800" dirty="0" smtClean="0"/>
              <a:t>The </a:t>
            </a:r>
            <a:r>
              <a:rPr lang="en-US" sz="2800" i="1" dirty="0" smtClean="0"/>
              <a:t>hidden curriculum</a:t>
            </a:r>
            <a:r>
              <a:rPr lang="en-US" sz="2800" dirty="0" smtClean="0"/>
              <a:t> consists of the informal and often subtle messages about social roles conveyed through classroom interaction and materials.</a:t>
            </a:r>
          </a:p>
        </p:txBody>
      </p:sp>
    </p:spTree>
    <p:extLst>
      <p:ext uri="{BB962C8B-B14F-4D97-AF65-F5344CB8AC3E}">
        <p14:creationId xmlns:p14="http://schemas.microsoft.com/office/powerpoint/2010/main" val="26810840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schools and peers</a:t>
            </a:r>
            <a:endParaRPr lang="en-AU" dirty="0"/>
          </a:p>
        </p:txBody>
      </p:sp>
      <p:sp>
        <p:nvSpPr>
          <p:cNvPr id="3" name="Content Placeholder 2"/>
          <p:cNvSpPr>
            <a:spLocks noGrp="1"/>
          </p:cNvSpPr>
          <p:nvPr>
            <p:ph idx="1"/>
          </p:nvPr>
        </p:nvSpPr>
        <p:spPr>
          <a:xfrm>
            <a:off x="609599" y="1340768"/>
            <a:ext cx="6347714" cy="3880773"/>
          </a:xfrm>
        </p:spPr>
        <p:txBody>
          <a:bodyPr/>
          <a:lstStyle/>
          <a:p>
            <a:r>
              <a:rPr lang="en-US" dirty="0" smtClean="0"/>
              <a:t>Which one puts more pressure on you for how you should behave? Explain your answer with an example.</a:t>
            </a:r>
          </a:p>
          <a:p>
            <a:r>
              <a:rPr lang="en-US" dirty="0" smtClean="0"/>
              <a:t>How do they both influence your learning with justice and injustice?</a:t>
            </a:r>
            <a:endParaRPr lang="en-AU" dirty="0"/>
          </a:p>
        </p:txBody>
      </p:sp>
      <p:sp>
        <p:nvSpPr>
          <p:cNvPr id="4" name="Oval 3"/>
          <p:cNvSpPr/>
          <p:nvPr/>
        </p:nvSpPr>
        <p:spPr>
          <a:xfrm>
            <a:off x="6407696" y="4081488"/>
            <a:ext cx="2736304" cy="278793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6695728" y="4873576"/>
            <a:ext cx="2160240" cy="1200329"/>
          </a:xfrm>
          <a:prstGeom prst="rect">
            <a:avLst/>
          </a:prstGeom>
          <a:noFill/>
        </p:spPr>
        <p:txBody>
          <a:bodyPr wrap="square" rtlCol="0">
            <a:spAutoFit/>
          </a:bodyPr>
          <a:lstStyle/>
          <a:p>
            <a:pPr algn="ctr"/>
            <a:r>
              <a:rPr lang="en-US" dirty="0" smtClean="0">
                <a:solidFill>
                  <a:schemeClr val="bg1"/>
                </a:solidFill>
              </a:rPr>
              <a:t>ADD THIS INFORMATION ON YOUR‘JUSTICE’ PAGE</a:t>
            </a:r>
            <a:endParaRPr lang="en-AU" dirty="0">
              <a:solidFill>
                <a:schemeClr val="bg1"/>
              </a:solidFill>
            </a:endParaRPr>
          </a:p>
        </p:txBody>
      </p:sp>
    </p:spTree>
    <p:extLst>
      <p:ext uri="{BB962C8B-B14F-4D97-AF65-F5344CB8AC3E}">
        <p14:creationId xmlns:p14="http://schemas.microsoft.com/office/powerpoint/2010/main" val="1536603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reflection</a:t>
            </a:r>
            <a:endParaRPr lang="en-AU" dirty="0"/>
          </a:p>
        </p:txBody>
      </p:sp>
      <p:sp>
        <p:nvSpPr>
          <p:cNvPr id="3" name="Content Placeholder 2"/>
          <p:cNvSpPr>
            <a:spLocks noGrp="1"/>
          </p:cNvSpPr>
          <p:nvPr>
            <p:ph idx="1"/>
          </p:nvPr>
        </p:nvSpPr>
        <p:spPr>
          <a:xfrm>
            <a:off x="609599" y="1556792"/>
            <a:ext cx="6347714" cy="3880773"/>
          </a:xfrm>
        </p:spPr>
        <p:txBody>
          <a:bodyPr/>
          <a:lstStyle/>
          <a:p>
            <a:r>
              <a:rPr lang="en-US" dirty="0" smtClean="0"/>
              <a:t>For each of the following slides, write your own individual response to the questions ask.</a:t>
            </a:r>
          </a:p>
          <a:p>
            <a:r>
              <a:rPr lang="en-US" dirty="0" smtClean="0"/>
              <a:t>Then spend 5 minutes sharing/discussing your thoughts with your group.</a:t>
            </a:r>
            <a:endParaRPr lang="en-AU" dirty="0"/>
          </a:p>
        </p:txBody>
      </p:sp>
    </p:spTree>
    <p:extLst>
      <p:ext uri="{BB962C8B-B14F-4D97-AF65-F5344CB8AC3E}">
        <p14:creationId xmlns:p14="http://schemas.microsoft.com/office/powerpoint/2010/main" val="1091382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471771" y="903903"/>
            <a:ext cx="8229600" cy="1143000"/>
          </a:xfrm>
          <a:ln>
            <a:noFill/>
            <a:miter lim="800000"/>
            <a:headEnd/>
            <a:tailEnd/>
          </a:ln>
        </p:spPr>
        <p:txBody>
          <a:bodyPr/>
          <a:lstStyle/>
          <a:p>
            <a:pPr eaLnBrk="1" hangingPunct="1"/>
            <a:r>
              <a:rPr lang="en-GB" dirty="0" smtClean="0"/>
              <a:t>What is ‘difference’?</a:t>
            </a:r>
          </a:p>
        </p:txBody>
      </p:sp>
      <p:sp>
        <p:nvSpPr>
          <p:cNvPr id="4099" name="Rectangle 3"/>
          <p:cNvSpPr>
            <a:spLocks noGrp="1" noChangeArrowheads="1"/>
          </p:cNvSpPr>
          <p:nvPr>
            <p:ph type="body" sz="half" idx="1"/>
          </p:nvPr>
        </p:nvSpPr>
        <p:spPr>
          <a:xfrm>
            <a:off x="468313" y="2060575"/>
            <a:ext cx="8207375" cy="4525963"/>
          </a:xfrm>
        </p:spPr>
        <p:txBody>
          <a:bodyPr/>
          <a:lstStyle/>
          <a:p>
            <a:pPr eaLnBrk="1" hangingPunct="1"/>
            <a:r>
              <a:rPr lang="en-GB" sz="2800" dirty="0" smtClean="0"/>
              <a:t>Can you think of different groups in society you consider ‘different’?</a:t>
            </a:r>
          </a:p>
          <a:p>
            <a:pPr eaLnBrk="1" hangingPunct="1"/>
            <a:endParaRPr lang="en-GB" sz="2800" dirty="0" smtClean="0"/>
          </a:p>
          <a:p>
            <a:pPr eaLnBrk="1" hangingPunct="1"/>
            <a:r>
              <a:rPr lang="en-GB" sz="2800" dirty="0" smtClean="0"/>
              <a:t>Can your difference prevent you from doing things?</a:t>
            </a:r>
          </a:p>
          <a:p>
            <a:pPr lvl="1" eaLnBrk="1" hangingPunct="1"/>
            <a:r>
              <a:rPr lang="en-GB" sz="2400" dirty="0" smtClean="0"/>
              <a:t>Can you think of any examples, big or small?   </a:t>
            </a:r>
          </a:p>
          <a:p>
            <a:pPr eaLnBrk="1" hangingPunct="1"/>
            <a:endParaRPr lang="en-GB" sz="2800" dirty="0" smtClean="0"/>
          </a:p>
          <a:p>
            <a:pPr marL="0" indent="0" eaLnBrk="1" hangingPunct="1">
              <a:buNone/>
            </a:pPr>
            <a:endParaRPr lang="en-GB" sz="2800" dirty="0" smtClean="0"/>
          </a:p>
        </p:txBody>
      </p:sp>
    </p:spTree>
    <p:extLst>
      <p:ext uri="{BB962C8B-B14F-4D97-AF65-F5344CB8AC3E}">
        <p14:creationId xmlns:p14="http://schemas.microsoft.com/office/powerpoint/2010/main" val="3578957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773113"/>
            <a:ext cx="8229600" cy="1143000"/>
          </a:xfrm>
          <a:ln>
            <a:noFill/>
            <a:miter lim="800000"/>
            <a:headEnd/>
            <a:tailEnd/>
          </a:ln>
        </p:spPr>
        <p:txBody>
          <a:bodyPr/>
          <a:lstStyle/>
          <a:p>
            <a:pPr eaLnBrk="1" hangingPunct="1"/>
            <a:r>
              <a:rPr lang="en-GB" dirty="0" smtClean="0"/>
              <a:t>What is ‘prejudice’?</a:t>
            </a:r>
          </a:p>
        </p:txBody>
      </p:sp>
      <p:sp>
        <p:nvSpPr>
          <p:cNvPr id="6147" name="Rectangle 3"/>
          <p:cNvSpPr>
            <a:spLocks noGrp="1" noChangeArrowheads="1"/>
          </p:cNvSpPr>
          <p:nvPr>
            <p:ph type="body" sz="half" idx="1"/>
          </p:nvPr>
        </p:nvSpPr>
        <p:spPr>
          <a:xfrm>
            <a:off x="468313" y="1916113"/>
            <a:ext cx="8207375" cy="4525962"/>
          </a:xfrm>
        </p:spPr>
        <p:txBody>
          <a:bodyPr/>
          <a:lstStyle/>
          <a:p>
            <a:pPr eaLnBrk="1" hangingPunct="1">
              <a:lnSpc>
                <a:spcPct val="90000"/>
              </a:lnSpc>
            </a:pPr>
            <a:r>
              <a:rPr lang="en-GB" sz="2800" dirty="0" smtClean="0"/>
              <a:t>Can you think of different groups in society you consider ‘prejudiced’?</a:t>
            </a:r>
          </a:p>
          <a:p>
            <a:pPr eaLnBrk="1" hangingPunct="1">
              <a:lnSpc>
                <a:spcPct val="90000"/>
              </a:lnSpc>
            </a:pPr>
            <a:endParaRPr lang="en-GB" sz="2800" dirty="0" smtClean="0"/>
          </a:p>
          <a:p>
            <a:pPr eaLnBrk="1" hangingPunct="1">
              <a:lnSpc>
                <a:spcPct val="90000"/>
              </a:lnSpc>
            </a:pPr>
            <a:r>
              <a:rPr lang="en-GB" sz="2800" dirty="0" smtClean="0"/>
              <a:t>Can prejudice prevent you from doing things?</a:t>
            </a:r>
          </a:p>
          <a:p>
            <a:pPr lvl="1" eaLnBrk="1" hangingPunct="1">
              <a:lnSpc>
                <a:spcPct val="90000"/>
              </a:lnSpc>
            </a:pPr>
            <a:r>
              <a:rPr lang="en-GB" sz="2400" dirty="0" smtClean="0"/>
              <a:t>Can you think of any examples, big or small?   </a:t>
            </a:r>
          </a:p>
          <a:p>
            <a:pPr lvl="1" eaLnBrk="1" hangingPunct="1">
              <a:lnSpc>
                <a:spcPct val="90000"/>
              </a:lnSpc>
            </a:pPr>
            <a:endParaRPr lang="en-GB" sz="2400" dirty="0" smtClean="0"/>
          </a:p>
          <a:p>
            <a:pPr eaLnBrk="1" hangingPunct="1">
              <a:lnSpc>
                <a:spcPct val="90000"/>
              </a:lnSpc>
            </a:pPr>
            <a:r>
              <a:rPr lang="en-GB" sz="2800" dirty="0" smtClean="0"/>
              <a:t>How were you answers similar of different to those you gave for ‘difference’?</a:t>
            </a:r>
          </a:p>
        </p:txBody>
      </p:sp>
    </p:spTree>
    <p:extLst>
      <p:ext uri="{BB962C8B-B14F-4D97-AF65-F5344CB8AC3E}">
        <p14:creationId xmlns:p14="http://schemas.microsoft.com/office/powerpoint/2010/main" val="79925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620688"/>
            <a:ext cx="7772400" cy="1470025"/>
          </a:xfrm>
        </p:spPr>
        <p:txBody>
          <a:bodyPr/>
          <a:lstStyle/>
          <a:p>
            <a:pPr algn="ctr" eaLnBrk="1" hangingPunct="1"/>
            <a:r>
              <a:rPr lang="en-GB" dirty="0" smtClean="0"/>
              <a:t>What is this man’s </a:t>
            </a:r>
            <a:br>
              <a:rPr lang="en-GB" dirty="0" smtClean="0"/>
            </a:br>
            <a:r>
              <a:rPr lang="en-GB" dirty="0" smtClean="0"/>
              <a:t>story? </a:t>
            </a:r>
          </a:p>
        </p:txBody>
      </p:sp>
      <p:pic>
        <p:nvPicPr>
          <p:cNvPr id="20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276872"/>
            <a:ext cx="4149725"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124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520" y="-5670"/>
            <a:ext cx="7772400" cy="1470025"/>
          </a:xfrm>
        </p:spPr>
        <p:txBody>
          <a:bodyPr/>
          <a:lstStyle/>
          <a:p>
            <a:pPr algn="ctr" eaLnBrk="1" hangingPunct="1"/>
            <a:r>
              <a:rPr lang="en-GB" dirty="0" smtClean="0"/>
              <a:t>How about now?</a:t>
            </a:r>
          </a:p>
        </p:txBody>
      </p:sp>
      <p:pic>
        <p:nvPicPr>
          <p:cNvPr id="30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628800"/>
            <a:ext cx="3821112"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135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each of the following slides complete the following.</a:t>
            </a:r>
            <a:endParaRPr lang="en-AU" dirty="0"/>
          </a:p>
        </p:txBody>
      </p:sp>
      <p:sp>
        <p:nvSpPr>
          <p:cNvPr id="3" name="Content Placeholder 2"/>
          <p:cNvSpPr>
            <a:spLocks noGrp="1"/>
          </p:cNvSpPr>
          <p:nvPr>
            <p:ph idx="1"/>
          </p:nvPr>
        </p:nvSpPr>
        <p:spPr>
          <a:xfrm>
            <a:off x="683568" y="1930400"/>
            <a:ext cx="6347714" cy="3880773"/>
          </a:xfrm>
        </p:spPr>
        <p:txBody>
          <a:bodyPr>
            <a:normAutofit/>
          </a:bodyPr>
          <a:lstStyle/>
          <a:p>
            <a:pPr marL="0" indent="0">
              <a:buNone/>
            </a:pPr>
            <a:r>
              <a:rPr lang="en-US" dirty="0" smtClean="0">
                <a:solidFill>
                  <a:schemeClr val="accent2"/>
                </a:solidFill>
              </a:rPr>
              <a:t>Individually consider/make notes</a:t>
            </a:r>
          </a:p>
          <a:p>
            <a:r>
              <a:rPr lang="en-US" dirty="0" smtClean="0"/>
              <a:t>What does the slide suggest about justice or injustice?</a:t>
            </a:r>
          </a:p>
          <a:p>
            <a:r>
              <a:rPr lang="en-US" dirty="0" smtClean="0"/>
              <a:t>Is there some one who is better off?</a:t>
            </a:r>
          </a:p>
          <a:p>
            <a:r>
              <a:rPr lang="en-US" dirty="0" smtClean="0"/>
              <a:t>Who are victims/worse off?</a:t>
            </a:r>
          </a:p>
          <a:p>
            <a:r>
              <a:rPr lang="en-US" b="1" dirty="0" smtClean="0"/>
              <a:t>Discuss with your thoughts with your group</a:t>
            </a:r>
            <a:endParaRPr lang="en-US" b="1" dirty="0" smtClean="0">
              <a:solidFill>
                <a:srgbClr val="00B0F0"/>
              </a:solidFill>
            </a:endParaRPr>
          </a:p>
          <a:p>
            <a:pPr marL="0" indent="0">
              <a:buNone/>
            </a:pPr>
            <a:endParaRPr lang="en-AU" dirty="0"/>
          </a:p>
        </p:txBody>
      </p:sp>
    </p:spTree>
    <p:extLst>
      <p:ext uri="{BB962C8B-B14F-4D97-AF65-F5344CB8AC3E}">
        <p14:creationId xmlns:p14="http://schemas.microsoft.com/office/powerpoint/2010/main" val="1098802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 </a:t>
            </a:r>
            <a:endParaRPr lang="en-AU" dirty="0"/>
          </a:p>
        </p:txBody>
      </p:sp>
      <p:sp>
        <p:nvSpPr>
          <p:cNvPr id="3" name="Content Placeholder 2"/>
          <p:cNvSpPr>
            <a:spLocks noGrp="1"/>
          </p:cNvSpPr>
          <p:nvPr>
            <p:ph idx="1"/>
          </p:nvPr>
        </p:nvSpPr>
        <p:spPr>
          <a:xfrm>
            <a:off x="613047" y="1420435"/>
            <a:ext cx="6347714" cy="3880773"/>
          </a:xfrm>
        </p:spPr>
        <p:txBody>
          <a:bodyPr/>
          <a:lstStyle/>
          <a:p>
            <a:r>
              <a:rPr lang="en-US" dirty="0" smtClean="0"/>
              <a:t>Write a definition of the word ‘justice’.</a:t>
            </a:r>
          </a:p>
          <a:p>
            <a:r>
              <a:rPr lang="en-US" dirty="0" smtClean="0"/>
              <a:t>What does justice mean to you?</a:t>
            </a:r>
          </a:p>
          <a:p>
            <a:r>
              <a:rPr lang="en-US" dirty="0" smtClean="0"/>
              <a:t>Brainstorm what justice is– you may use </a:t>
            </a:r>
            <a:r>
              <a:rPr lang="en-AU" dirty="0"/>
              <a:t> </a:t>
            </a:r>
            <a:r>
              <a:rPr lang="en-AU" dirty="0">
                <a:hlinkClick r:id="rId2"/>
              </a:rPr>
              <a:t>https://</a:t>
            </a:r>
            <a:r>
              <a:rPr lang="en-AU" dirty="0" smtClean="0">
                <a:hlinkClick r:id="rId2"/>
              </a:rPr>
              <a:t>bubbl.us/mindmap</a:t>
            </a:r>
            <a:r>
              <a:rPr lang="en-AU" dirty="0"/>
              <a:t> </a:t>
            </a:r>
            <a:r>
              <a:rPr lang="en-AU" dirty="0" smtClean="0"/>
              <a:t>and add this image to your justice page.</a:t>
            </a:r>
            <a:endParaRPr lang="en-US" dirty="0" smtClean="0"/>
          </a:p>
          <a:p>
            <a:r>
              <a:rPr lang="en-US" dirty="0" smtClean="0"/>
              <a:t>Now share ideas with your group.</a:t>
            </a:r>
          </a:p>
          <a:p>
            <a:r>
              <a:rPr lang="en-US" dirty="0" smtClean="0"/>
              <a:t>1 of you come up and write your ideas on the board.</a:t>
            </a:r>
            <a:endParaRPr lang="en-AU" dirty="0"/>
          </a:p>
        </p:txBody>
      </p:sp>
      <p:sp>
        <p:nvSpPr>
          <p:cNvPr id="4" name="Oval 3"/>
          <p:cNvSpPr/>
          <p:nvPr/>
        </p:nvSpPr>
        <p:spPr>
          <a:xfrm>
            <a:off x="6012160" y="3933056"/>
            <a:ext cx="2736304" cy="278793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6300192" y="4725144"/>
            <a:ext cx="2160240" cy="1200329"/>
          </a:xfrm>
          <a:prstGeom prst="rect">
            <a:avLst/>
          </a:prstGeom>
          <a:noFill/>
        </p:spPr>
        <p:txBody>
          <a:bodyPr wrap="square" rtlCol="0">
            <a:spAutoFit/>
          </a:bodyPr>
          <a:lstStyle/>
          <a:p>
            <a:pPr algn="ctr"/>
            <a:r>
              <a:rPr lang="en-US" dirty="0" smtClean="0">
                <a:solidFill>
                  <a:schemeClr val="bg1"/>
                </a:solidFill>
              </a:rPr>
              <a:t>WRITE THIS INFORMATION ON YOUR‘JUSTICE’ PAGE</a:t>
            </a:r>
            <a:endParaRPr lang="en-AU" dirty="0">
              <a:solidFill>
                <a:schemeClr val="bg1"/>
              </a:solidFill>
            </a:endParaRPr>
          </a:p>
        </p:txBody>
      </p:sp>
    </p:spTree>
    <p:extLst>
      <p:ext uri="{BB962C8B-B14F-4D97-AF65-F5344CB8AC3E}">
        <p14:creationId xmlns:p14="http://schemas.microsoft.com/office/powerpoint/2010/main" val="1455631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48680"/>
            <a:ext cx="8496944"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435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Rich vs Poor</a:t>
            </a:r>
            <a:endParaRPr lang="en-AU" dirty="0"/>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1"/>
          </p:nvPr>
        </p:nvSpPr>
        <p:spPr/>
        <p:txBody>
          <a:bodyPr/>
          <a:lstStyle/>
          <a:p>
            <a:r>
              <a:rPr lang="en-AU" smtClean="0"/>
              <a:t>compiled by SROSCOE-SMITH USING OWN AND INTERNET RESOURCES</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47625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020" y="1556792"/>
            <a:ext cx="412998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869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50" y="260648"/>
            <a:ext cx="8280921"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AU" smtClean="0"/>
              <a:t>compiled by SROSCOE-SMITH USING OWN AND INTERNET RESOURCES</a:t>
            </a:r>
            <a:endParaRPr lang="en-AU" dirty="0"/>
          </a:p>
        </p:txBody>
      </p:sp>
    </p:spTree>
    <p:extLst>
      <p:ext uri="{BB962C8B-B14F-4D97-AF65-F5344CB8AC3E}">
        <p14:creationId xmlns:p14="http://schemas.microsoft.com/office/powerpoint/2010/main" val="4214920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76672"/>
            <a:ext cx="7128792"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AU" smtClean="0"/>
              <a:t>compiled by SROSCOE-SMITH USING OWN AND INTERNET RESOURCES</a:t>
            </a:r>
            <a:endParaRPr lang="en-AU" dirty="0"/>
          </a:p>
        </p:txBody>
      </p:sp>
    </p:spTree>
    <p:extLst>
      <p:ext uri="{BB962C8B-B14F-4D97-AF65-F5344CB8AC3E}">
        <p14:creationId xmlns:p14="http://schemas.microsoft.com/office/powerpoint/2010/main" val="4091590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236x/29/79/89/297989a7849e91e9fd6a957a5a08a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196752"/>
            <a:ext cx="4608512"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5968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coastalcare.org/wp-content/uploads/2012/02/environment-social-just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124744"/>
            <a:ext cx="604867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0200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9592" y="1052736"/>
            <a:ext cx="6840760" cy="4464496"/>
          </a:xfrm>
          <a:prstGeom prst="rect">
            <a:avLst/>
          </a:prstGeom>
        </p:spPr>
      </p:pic>
    </p:spTree>
    <p:extLst>
      <p:ext uri="{BB962C8B-B14F-4D97-AF65-F5344CB8AC3E}">
        <p14:creationId xmlns:p14="http://schemas.microsoft.com/office/powerpoint/2010/main" val="30616723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Rich vs Poor</a:t>
            </a:r>
          </a:p>
        </p:txBody>
      </p:sp>
      <p:pic>
        <p:nvPicPr>
          <p:cNvPr id="12"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09600" y="3002090"/>
            <a:ext cx="3087688" cy="2198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AU" smtClean="0"/>
              <a:t>compiled by SROSCOE-SMITH USING OWN AND INTERNET RESOURCES</a:t>
            </a:r>
            <a:endParaRPr lang="en-AU" dirty="0"/>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360843"/>
            <a:ext cx="424847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988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World’s richest dogs</a:t>
            </a:r>
            <a:endParaRPr lang="en-AU" dirty="0"/>
          </a:p>
        </p:txBody>
      </p:sp>
      <p:sp>
        <p:nvSpPr>
          <p:cNvPr id="3" name="Content Placeholder 2"/>
          <p:cNvSpPr>
            <a:spLocks noGrp="1"/>
          </p:cNvSpPr>
          <p:nvPr>
            <p:ph idx="1"/>
          </p:nvPr>
        </p:nvSpPr>
        <p:spPr/>
        <p:txBody>
          <a:bodyPr/>
          <a:lstStyle/>
          <a:p>
            <a:pPr marL="0" lvl="0" indent="0" eaLnBrk="0" fontAlgn="base" hangingPunct="0">
              <a:spcBef>
                <a:spcPct val="0"/>
              </a:spcBef>
              <a:spcAft>
                <a:spcPct val="0"/>
              </a:spcAft>
              <a:buNone/>
            </a:pPr>
            <a:r>
              <a:rPr lang="en-US" altLang="en-US" dirty="0">
                <a:solidFill>
                  <a:srgbClr val="ACACAC"/>
                </a:solidFill>
                <a:latin typeface="Arial" pitchFamily="34" charset="0"/>
                <a:cs typeface="Arial" pitchFamily="34" charset="0"/>
              </a:rPr>
              <a:t>In this entertaining special we take you on a barking mad journey across the globe to meet the world's richest dogs whose lifestyle must be seen to be believed!</a:t>
            </a:r>
            <a:endParaRPr lang="en-US" altLang="en-US" dirty="0">
              <a:solidFill>
                <a:srgbClr val="999999"/>
              </a:solidFill>
              <a:latin typeface="Arial" pitchFamily="34" charset="0"/>
              <a:cs typeface="Arial" pitchFamily="34" charset="0"/>
            </a:endParaRPr>
          </a:p>
          <a:p>
            <a:pPr marL="0" lvl="0" indent="0" eaLnBrk="0" fontAlgn="base" hangingPunct="0">
              <a:spcBef>
                <a:spcPct val="0"/>
              </a:spcBef>
              <a:spcAft>
                <a:spcPct val="0"/>
              </a:spcAft>
              <a:buNone/>
            </a:pPr>
            <a:endParaRPr lang="en-US" altLang="en-US" dirty="0">
              <a:solidFill>
                <a:srgbClr val="FFFFFF"/>
              </a:solidFill>
              <a:latin typeface="Arial" pitchFamily="34" charset="0"/>
              <a:cs typeface="Arial" pitchFamily="34" charset="0"/>
            </a:endParaRPr>
          </a:p>
          <a:p>
            <a:endParaRPr lang="en-AU" dirty="0"/>
          </a:p>
        </p:txBody>
      </p:sp>
      <p:sp>
        <p:nvSpPr>
          <p:cNvPr id="4" name="Footer Placeholder 3"/>
          <p:cNvSpPr>
            <a:spLocks noGrp="1"/>
          </p:cNvSpPr>
          <p:nvPr>
            <p:ph type="ftr" sz="quarter" idx="11"/>
          </p:nvPr>
        </p:nvSpPr>
        <p:spPr/>
        <p:txBody>
          <a:bodyPr/>
          <a:lstStyle/>
          <a:p>
            <a:r>
              <a:rPr lang="en-AU" smtClean="0"/>
              <a:t>compiled by SROSCOE-SMITH USING OWN AND INTERNET RESOURCES</a:t>
            </a:r>
            <a:endParaRPr lang="en-AU" dirty="0"/>
          </a:p>
        </p:txBody>
      </p:sp>
      <p:pic>
        <p:nvPicPr>
          <p:cNvPr id="3076" name="Picture 4" descr="https://s.yimg.com/ea/img/-/141023/richest_large_1a4gps0-1a4gq6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29000"/>
            <a:ext cx="6000750"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1383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71600" y="836712"/>
            <a:ext cx="5544616" cy="4392488"/>
          </a:xfrm>
          <a:prstGeom prst="rect">
            <a:avLst/>
          </a:prstGeom>
        </p:spPr>
      </p:pic>
    </p:spTree>
    <p:extLst>
      <p:ext uri="{BB962C8B-B14F-4D97-AF65-F5344CB8AC3E}">
        <p14:creationId xmlns:p14="http://schemas.microsoft.com/office/powerpoint/2010/main" val="2339479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37252118"/>
              </p:ext>
            </p:extLst>
          </p:nvPr>
        </p:nvGraphicFramePr>
        <p:xfrm>
          <a:off x="323528" y="2996952"/>
          <a:ext cx="7992888" cy="1463040"/>
        </p:xfrm>
        <a:graphic>
          <a:graphicData uri="http://schemas.openxmlformats.org/drawingml/2006/table">
            <a:tbl>
              <a:tblPr/>
              <a:tblGrid>
                <a:gridCol w="1672930"/>
                <a:gridCol w="6319958"/>
              </a:tblGrid>
              <a:tr h="1405200">
                <a:tc>
                  <a:txBody>
                    <a:bodyPr/>
                    <a:lstStyle/>
                    <a:p>
                      <a:pPr fontAlgn="t"/>
                      <a:r>
                        <a:rPr lang="en-AU" i="1" dirty="0">
                          <a:effectLst/>
                        </a:rPr>
                        <a:t>synonyms:</a:t>
                      </a:r>
                    </a:p>
                  </a:txBody>
                  <a:tcPr marR="22860">
                    <a:lnL>
                      <a:noFill/>
                    </a:lnL>
                    <a:lnR>
                      <a:noFill/>
                    </a:lnR>
                    <a:lnT>
                      <a:noFill/>
                    </a:lnT>
                    <a:lnB>
                      <a:noFill/>
                    </a:lnB>
                  </a:tcPr>
                </a:tc>
                <a:tc>
                  <a:txBody>
                    <a:bodyPr/>
                    <a:lstStyle/>
                    <a:p>
                      <a:pPr marL="0" indent="0"/>
                      <a:r>
                        <a:rPr lang="en-AU" dirty="0">
                          <a:effectLst/>
                        </a:rPr>
                        <a:t>fairness, justness, </a:t>
                      </a:r>
                      <a:r>
                        <a:rPr lang="en-AU" u="none" strike="noStrike" dirty="0">
                          <a:solidFill>
                            <a:srgbClr val="660099"/>
                          </a:solidFill>
                          <a:effectLst/>
                          <a:hlinkClick r:id="rId2"/>
                        </a:rPr>
                        <a:t>fair play</a:t>
                      </a:r>
                      <a:r>
                        <a:rPr lang="en-AU" dirty="0">
                          <a:effectLst/>
                        </a:rPr>
                        <a:t>, </a:t>
                      </a:r>
                      <a:r>
                        <a:rPr lang="en-AU" dirty="0" smtClean="0">
                          <a:effectLst/>
                        </a:rPr>
                        <a:t>fair-mindedness,</a:t>
                      </a:r>
                      <a:r>
                        <a:rPr lang="en-AU" dirty="0">
                          <a:effectLst/>
                        </a:rPr>
                        <a:t> </a:t>
                      </a:r>
                      <a:r>
                        <a:rPr lang="en-AU" u="none" strike="noStrike" dirty="0">
                          <a:solidFill>
                            <a:srgbClr val="660099"/>
                          </a:solidFill>
                          <a:effectLst/>
                          <a:hlinkClick r:id="rId3"/>
                        </a:rPr>
                        <a:t>equity</a:t>
                      </a:r>
                      <a:r>
                        <a:rPr lang="en-AU" dirty="0">
                          <a:effectLst/>
                        </a:rPr>
                        <a:t>, </a:t>
                      </a:r>
                      <a:r>
                        <a:rPr lang="en-AU" dirty="0" smtClean="0">
                          <a:effectLst/>
                        </a:rPr>
                        <a:t>equitableness,</a:t>
                      </a:r>
                      <a:r>
                        <a:rPr lang="en-AU" baseline="0" dirty="0" smtClean="0">
                          <a:effectLst/>
                        </a:rPr>
                        <a:t> </a:t>
                      </a:r>
                      <a:r>
                        <a:rPr lang="en-AU" dirty="0" smtClean="0">
                          <a:effectLst/>
                        </a:rPr>
                        <a:t>Even-handedness,</a:t>
                      </a:r>
                      <a:r>
                        <a:rPr lang="en-AU" dirty="0">
                          <a:effectLst/>
                        </a:rPr>
                        <a:t> egalitarianism, impartiality, impartialness, </a:t>
                      </a:r>
                      <a:endParaRPr lang="en-AU" dirty="0" smtClean="0">
                        <a:effectLst/>
                      </a:endParaRPr>
                    </a:p>
                    <a:p>
                      <a:pPr marL="0" indent="0"/>
                      <a:r>
                        <a:rPr lang="en-AU" dirty="0" smtClean="0">
                          <a:effectLst/>
                        </a:rPr>
                        <a:t>lack of</a:t>
                      </a:r>
                      <a:r>
                        <a:rPr lang="en-AU" baseline="0" dirty="0" smtClean="0">
                          <a:effectLst/>
                        </a:rPr>
                        <a:t> </a:t>
                      </a:r>
                      <a:r>
                        <a:rPr lang="en-AU" dirty="0" smtClean="0">
                          <a:effectLst/>
                        </a:rPr>
                        <a:t>bias</a:t>
                      </a:r>
                      <a:r>
                        <a:rPr lang="en-AU" dirty="0">
                          <a:effectLst/>
                        </a:rPr>
                        <a:t>, </a:t>
                      </a:r>
                      <a:r>
                        <a:rPr lang="en-AU" u="none" strike="noStrike" dirty="0">
                          <a:solidFill>
                            <a:srgbClr val="660099"/>
                          </a:solidFill>
                          <a:effectLst/>
                          <a:hlinkClick r:id="rId4"/>
                        </a:rPr>
                        <a:t>objectivity</a:t>
                      </a:r>
                      <a:r>
                        <a:rPr lang="en-AU" dirty="0">
                          <a:effectLst/>
                        </a:rPr>
                        <a:t>, </a:t>
                      </a:r>
                      <a:r>
                        <a:rPr lang="en-AU" u="none" strike="noStrike" dirty="0">
                          <a:solidFill>
                            <a:srgbClr val="660099"/>
                          </a:solidFill>
                          <a:effectLst/>
                          <a:hlinkClick r:id="rId5"/>
                        </a:rPr>
                        <a:t>neutrality</a:t>
                      </a:r>
                      <a:r>
                        <a:rPr lang="en-AU" dirty="0">
                          <a:effectLst/>
                        </a:rPr>
                        <a:t>, disinterestedness, lack of prejudice, open-mindedness, non-partisanship; </a:t>
                      </a:r>
                      <a:r>
                        <a:rPr lang="en-AU" dirty="0">
                          <a:solidFill>
                            <a:srgbClr val="1122CC"/>
                          </a:solidFill>
                          <a:effectLst/>
                        </a:rPr>
                        <a:t>More</a:t>
                      </a:r>
                      <a:endParaRPr lang="en-AU" dirty="0">
                        <a:effectLst/>
                      </a:endParaRPr>
                    </a:p>
                  </a:txBody>
                  <a:tcPr anchor="ctr">
                    <a:lnL>
                      <a:noFill/>
                    </a:lnL>
                    <a:lnR>
                      <a:noFill/>
                    </a:lnR>
                    <a:lnT>
                      <a:noFill/>
                    </a:lnT>
                    <a:lnB>
                      <a:noFill/>
                    </a:lnB>
                  </a:tcPr>
                </a:tc>
              </a:tr>
            </a:tbl>
          </a:graphicData>
        </a:graphic>
      </p:graphicFrame>
      <p:sp>
        <p:nvSpPr>
          <p:cNvPr id="11" name="Title 10"/>
          <p:cNvSpPr>
            <a:spLocks noGrp="1"/>
          </p:cNvSpPr>
          <p:nvPr>
            <p:ph type="title"/>
          </p:nvPr>
        </p:nvSpPr>
        <p:spPr/>
        <p:txBody>
          <a:bodyPr/>
          <a:lstStyle/>
          <a:p>
            <a:r>
              <a:rPr lang="en-US" dirty="0" smtClean="0"/>
              <a:t>Justice</a:t>
            </a:r>
            <a:endParaRPr lang="en-AU" dirty="0"/>
          </a:p>
        </p:txBody>
      </p:sp>
      <p:sp>
        <p:nvSpPr>
          <p:cNvPr id="12" name="Content Placeholder 11"/>
          <p:cNvSpPr>
            <a:spLocks noGrp="1"/>
          </p:cNvSpPr>
          <p:nvPr>
            <p:ph idx="1"/>
          </p:nvPr>
        </p:nvSpPr>
        <p:spPr>
          <a:xfrm>
            <a:off x="609598" y="1556792"/>
            <a:ext cx="6347714" cy="1340418"/>
          </a:xfrm>
        </p:spPr>
        <p:txBody>
          <a:bodyPr>
            <a:normAutofit lnSpcReduction="10000"/>
          </a:bodyPr>
          <a:lstStyle/>
          <a:p>
            <a:r>
              <a:rPr lang="en-AU" sz="2800" dirty="0" smtClean="0"/>
              <a:t>just behaviour or treatment: "a concern for justice, peace, and genuine respect for people"</a:t>
            </a:r>
          </a:p>
          <a:p>
            <a:endParaRPr lang="en-AU" dirty="0"/>
          </a:p>
        </p:txBody>
      </p:sp>
    </p:spTree>
    <p:extLst>
      <p:ext uri="{BB962C8B-B14F-4D97-AF65-F5344CB8AC3E}">
        <p14:creationId xmlns:p14="http://schemas.microsoft.com/office/powerpoint/2010/main" val="318760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Will history repeat itself?</a:t>
            </a:r>
            <a:endParaRPr lang="en-AU" dirty="0"/>
          </a:p>
        </p:txBody>
      </p:sp>
      <p:pic>
        <p:nvPicPr>
          <p:cNvPr id="1026" name="Picture 2" descr="https://fbcdn-sphotos-a-a.akamaihd.net/hphotos-ak-xpa1/v/t1.0-9/11046871_864088533629294_3138831048134298429_n.jpg?oh=5c0e5474b37b86b4a8b167d2db78d91d&amp;oe=55777101&amp;__gda__=1434051257_7d5bb6bcef11fd813a869a327c45053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1087" y="1484784"/>
            <a:ext cx="6624736" cy="49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086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history repeat itself?</a:t>
            </a:r>
            <a:endParaRPr lang="en-AU" dirty="0"/>
          </a:p>
        </p:txBody>
      </p:sp>
      <p:pic>
        <p:nvPicPr>
          <p:cNvPr id="9218" name="Picture 2" descr="https://fbcdn-sphotos-a-a.akamaihd.net/hphotos-ak-xpf1/v/t1.0-9/10994878_864110036960477_1587469149001818829_n.jpg?oh=549f2f60389647ea6b99205a322a7a77&amp;oe=558EB655&amp;__gda__=1438483007_ba1e124e11a538240d865fa06f431cf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39937" y="2160588"/>
            <a:ext cx="3887738"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724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Different perspectives </a:t>
            </a:r>
            <a:endParaRPr lang="en-AU" dirty="0"/>
          </a:p>
        </p:txBody>
      </p:sp>
      <p:pic>
        <p:nvPicPr>
          <p:cNvPr id="6146" name="Picture 2" descr="https://fbcdn-sphotos-b-a.akamaihd.net/hphotos-ak-xpf1/v/t1.0-9/11054528_1019411741589187_6237848037171474320_n.jpg?oh=b0f895589e16ba8725cc3ef34556c194&amp;oe=558F56A0&amp;__gda__=1434402975_67b992bcf55765a2b94c7fb7a9e2637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842736" y="1628800"/>
            <a:ext cx="3881437"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686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513" y="976312"/>
            <a:ext cx="8712968" cy="4905375"/>
          </a:xfrm>
          <a:prstGeom prst="rect">
            <a:avLst/>
          </a:prstGeom>
        </p:spPr>
      </p:pic>
    </p:spTree>
    <p:extLst>
      <p:ext uri="{BB962C8B-B14F-4D97-AF65-F5344CB8AC3E}">
        <p14:creationId xmlns:p14="http://schemas.microsoft.com/office/powerpoint/2010/main" val="4469215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7584" y="116632"/>
            <a:ext cx="2520280" cy="2791197"/>
          </a:xfrm>
          <a:prstGeom prst="rect">
            <a:avLst/>
          </a:prstGeom>
        </p:spPr>
      </p:pic>
      <p:pic>
        <p:nvPicPr>
          <p:cNvPr id="3" name="Picture 2"/>
          <p:cNvPicPr>
            <a:picLocks noChangeAspect="1"/>
          </p:cNvPicPr>
          <p:nvPr/>
        </p:nvPicPr>
        <p:blipFill>
          <a:blip r:embed="rId4"/>
          <a:stretch>
            <a:fillRect/>
          </a:stretch>
        </p:blipFill>
        <p:spPr>
          <a:xfrm>
            <a:off x="4382033" y="24238"/>
            <a:ext cx="2962275" cy="2479154"/>
          </a:xfrm>
          <a:prstGeom prst="rect">
            <a:avLst/>
          </a:prstGeom>
        </p:spPr>
      </p:pic>
      <p:pic>
        <p:nvPicPr>
          <p:cNvPr id="4" name="Picture 3"/>
          <p:cNvPicPr>
            <a:picLocks noChangeAspect="1"/>
          </p:cNvPicPr>
          <p:nvPr/>
        </p:nvPicPr>
        <p:blipFill>
          <a:blip r:embed="rId5"/>
          <a:stretch>
            <a:fillRect/>
          </a:stretch>
        </p:blipFill>
        <p:spPr>
          <a:xfrm>
            <a:off x="1231007" y="3195861"/>
            <a:ext cx="3629025" cy="3438525"/>
          </a:xfrm>
          <a:prstGeom prst="rect">
            <a:avLst/>
          </a:prstGeom>
        </p:spPr>
      </p:pic>
      <p:pic>
        <p:nvPicPr>
          <p:cNvPr id="5" name="Picture 4"/>
          <p:cNvPicPr>
            <a:picLocks noChangeAspect="1"/>
          </p:cNvPicPr>
          <p:nvPr/>
        </p:nvPicPr>
        <p:blipFill>
          <a:blip r:embed="rId6"/>
          <a:stretch>
            <a:fillRect/>
          </a:stretch>
        </p:blipFill>
        <p:spPr>
          <a:xfrm>
            <a:off x="5652120" y="2276872"/>
            <a:ext cx="3384376" cy="2476500"/>
          </a:xfrm>
          <a:prstGeom prst="rect">
            <a:avLst/>
          </a:prstGeom>
        </p:spPr>
      </p:pic>
      <p:pic>
        <p:nvPicPr>
          <p:cNvPr id="6" name="Picture 5"/>
          <p:cNvPicPr>
            <a:picLocks noChangeAspect="1"/>
          </p:cNvPicPr>
          <p:nvPr/>
        </p:nvPicPr>
        <p:blipFill>
          <a:blip r:embed="rId7"/>
          <a:stretch>
            <a:fillRect/>
          </a:stretch>
        </p:blipFill>
        <p:spPr>
          <a:xfrm>
            <a:off x="5580112" y="5032382"/>
            <a:ext cx="2847975" cy="1600200"/>
          </a:xfrm>
          <a:prstGeom prst="rect">
            <a:avLst/>
          </a:prstGeom>
        </p:spPr>
      </p:pic>
    </p:spTree>
    <p:extLst>
      <p:ext uri="{BB962C8B-B14F-4D97-AF65-F5344CB8AC3E}">
        <p14:creationId xmlns:p14="http://schemas.microsoft.com/office/powerpoint/2010/main" val="11370442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AU" sz="2400" dirty="0"/>
              <a:t>Why so hard to see black and blue? #</a:t>
            </a:r>
            <a:r>
              <a:rPr lang="en-AU" sz="2400" dirty="0" err="1"/>
              <a:t>TheDress</a:t>
            </a:r>
            <a:r>
              <a:rPr lang="en-AU" sz="2400" dirty="0"/>
              <a:t> used in domestic violence campaign</a:t>
            </a:r>
            <a:br>
              <a:rPr lang="en-AU" sz="2400" dirty="0"/>
            </a:br>
            <a:r>
              <a:rPr lang="en-AU" sz="1000" dirty="0">
                <a:hlinkClick r:id="rId3"/>
              </a:rPr>
              <a:t>http://</a:t>
            </a:r>
            <a:r>
              <a:rPr lang="en-AU" sz="1000" dirty="0" smtClean="0">
                <a:hlinkClick r:id="rId3"/>
              </a:rPr>
              <a:t>www.smh.com.au/world/why-so-hard-to-see-black-and-blue-thedress-used-in-domestic-violence-campaign-20150307-13xrz0.html</a:t>
            </a:r>
            <a:r>
              <a:rPr lang="en-AU" sz="1000" dirty="0" smtClean="0"/>
              <a:t> </a:t>
            </a:r>
            <a:r>
              <a:rPr lang="en-AU" sz="1000" dirty="0"/>
              <a:t/>
            </a:r>
            <a:br>
              <a:rPr lang="en-AU" sz="1000" dirty="0"/>
            </a:br>
            <a:endParaRPr lang="en-AU" sz="1000" dirty="0"/>
          </a:p>
        </p:txBody>
      </p:sp>
      <p:pic>
        <p:nvPicPr>
          <p:cNvPr id="3074" name="Picture 2" descr="Viral again: The Salvation Army in South Africa is behind this advertising campaign to raise awareness of domestic violence."/>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831056" y="2443956"/>
            <a:ext cx="59055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984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mobile uploads</a:t>
            </a:r>
            <a:endParaRPr lang="en-AU" dirty="0"/>
          </a:p>
        </p:txBody>
      </p:sp>
      <p:pic>
        <p:nvPicPr>
          <p:cNvPr id="12290" name="Picture 2" descr="https://fbcdn-sphotos-e-a.akamaihd.net/hphotos-ak-xpa1/v/t1.0-9/14618_1063654826983813_885533193703206476_n.jpg?oh=a9f1b57edc7ae8670551c9ab183809b4&amp;oe=5572384A&amp;__gda__=1438286135_dd3b4e44eaed21b60a29d6c248708e4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10382" y="1916832"/>
            <a:ext cx="6523235"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557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hlinkClick r:id="rId3" action="ppaction://hlinkfile"/>
              </a:rPr>
              <a:t>Martin Luther King Jr.</a:t>
            </a:r>
            <a:endParaRPr lang="en-AU" dirty="0"/>
          </a:p>
        </p:txBody>
      </p:sp>
      <p:sp>
        <p:nvSpPr>
          <p:cNvPr id="3" name="Content Placeholder 2"/>
          <p:cNvSpPr>
            <a:spLocks noGrp="1"/>
          </p:cNvSpPr>
          <p:nvPr>
            <p:ph sz="half" idx="1"/>
          </p:nvPr>
        </p:nvSpPr>
        <p:spPr/>
        <p:txBody>
          <a:bodyPr/>
          <a:lstStyle/>
          <a:p>
            <a:endParaRPr lang="en-AU" dirty="0"/>
          </a:p>
        </p:txBody>
      </p:sp>
      <p:sp>
        <p:nvSpPr>
          <p:cNvPr id="4" name="Content Placeholder 3"/>
          <p:cNvSpPr>
            <a:spLocks noGrp="1"/>
          </p:cNvSpPr>
          <p:nvPr>
            <p:ph sz="half" idx="2"/>
          </p:nvPr>
        </p:nvSpPr>
        <p:spPr>
          <a:xfrm>
            <a:off x="4499992" y="2708920"/>
            <a:ext cx="3088110" cy="3880773"/>
          </a:xfrm>
        </p:spPr>
        <p:txBody>
          <a:bodyPr/>
          <a:lstStyle/>
          <a:p>
            <a:r>
              <a:rPr lang="en-AU" dirty="0"/>
              <a:t>“I have a dream that my four little children will one day live in a nation where they will not be judged by the </a:t>
            </a:r>
            <a:r>
              <a:rPr lang="en-AU" dirty="0" smtClean="0"/>
              <a:t>colour </a:t>
            </a:r>
            <a:r>
              <a:rPr lang="en-AU" dirty="0"/>
              <a:t>of their skin but by the content of their character.”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700808"/>
            <a:ext cx="4248472"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2706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dirty="0" smtClean="0">
                <a:hlinkClick r:id="rId3" action="ppaction://hlinkfile"/>
              </a:rPr>
              <a:t>Tim Holden</a:t>
            </a:r>
            <a:r>
              <a:rPr lang="en-AU" dirty="0" smtClean="0"/>
              <a:t>-the Holocaust</a:t>
            </a:r>
            <a:br>
              <a:rPr lang="en-AU" dirty="0" smtClean="0"/>
            </a:br>
            <a:endParaRPr lang="en-AU" dirty="0"/>
          </a:p>
        </p:txBody>
      </p:sp>
      <p:sp>
        <p:nvSpPr>
          <p:cNvPr id="6" name="Content Placeholder 5"/>
          <p:cNvSpPr>
            <a:spLocks noGrp="1"/>
          </p:cNvSpPr>
          <p:nvPr>
            <p:ph idx="1"/>
          </p:nvPr>
        </p:nvSpPr>
        <p:spPr/>
        <p:txBody>
          <a:bodyPr>
            <a:normAutofit/>
          </a:bodyPr>
          <a:lstStyle/>
          <a:p>
            <a:r>
              <a:rPr lang="en-AU" dirty="0"/>
              <a:t>The Holocaust illustrates the consequences of prejudice, racism and stereotyping on a society. It forces us to examine the responsibilities of citizenship and confront the powerful ramifications of indifference and inaction.</a:t>
            </a:r>
          </a:p>
          <a:p>
            <a:r>
              <a:rPr lang="en-AU" dirty="0">
                <a:hlinkClick r:id="rId3" action="ppaction://hlinkfile"/>
              </a:rPr>
              <a:t>Tim Holden</a:t>
            </a:r>
            <a:endParaRPr lang="en-AU" dirty="0"/>
          </a:p>
          <a:p>
            <a:pPr marL="0" indent="0">
              <a:buNone/>
            </a:pPr>
            <a:r>
              <a:rPr lang="en-AU" dirty="0"/>
              <a:t/>
            </a:r>
            <a:br>
              <a:rPr lang="en-AU" dirty="0"/>
            </a:br>
            <a:endParaRPr lang="en-A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501008"/>
            <a:ext cx="3151237" cy="2647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4724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9512" y="692696"/>
            <a:ext cx="7056784" cy="5096566"/>
          </a:xfrm>
          <a:prstGeom prst="rect">
            <a:avLst/>
          </a:prstGeom>
        </p:spPr>
      </p:pic>
    </p:spTree>
    <p:extLst>
      <p:ext uri="{BB962C8B-B14F-4D97-AF65-F5344CB8AC3E}">
        <p14:creationId xmlns:p14="http://schemas.microsoft.com/office/powerpoint/2010/main" val="4185434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388120"/>
            <a:ext cx="6347713" cy="1320800"/>
          </a:xfrm>
        </p:spPr>
        <p:txBody>
          <a:bodyPr/>
          <a:lstStyle/>
          <a:p>
            <a:r>
              <a:rPr lang="en-US" dirty="0" smtClean="0"/>
              <a:t>Justice Pictures. </a:t>
            </a:r>
            <a:endParaRPr lang="en-AU" dirty="0"/>
          </a:p>
        </p:txBody>
      </p:sp>
      <p:sp>
        <p:nvSpPr>
          <p:cNvPr id="3" name="Content Placeholder 2"/>
          <p:cNvSpPr>
            <a:spLocks noGrp="1"/>
          </p:cNvSpPr>
          <p:nvPr>
            <p:ph idx="1"/>
          </p:nvPr>
        </p:nvSpPr>
        <p:spPr/>
        <p:txBody>
          <a:bodyPr/>
          <a:lstStyle/>
          <a:p>
            <a:r>
              <a:rPr lang="en-US" dirty="0" smtClean="0"/>
              <a:t>In your group, spend no more than </a:t>
            </a:r>
            <a:r>
              <a:rPr lang="en-AU" dirty="0" smtClean="0"/>
              <a:t>30 seconds looking at each of the following slides</a:t>
            </a:r>
          </a:p>
          <a:p>
            <a:r>
              <a:rPr lang="en-AU" dirty="0" smtClean="0"/>
              <a:t>discuss and record ideas on what the picture presents about justice.</a:t>
            </a:r>
            <a:endParaRPr lang="en-US" dirty="0" smtClean="0"/>
          </a:p>
        </p:txBody>
      </p:sp>
    </p:spTree>
    <p:extLst>
      <p:ext uri="{BB962C8B-B14F-4D97-AF65-F5344CB8AC3E}">
        <p14:creationId xmlns:p14="http://schemas.microsoft.com/office/powerpoint/2010/main" val="8377092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47664" y="908720"/>
            <a:ext cx="4824536" cy="4536504"/>
          </a:xfrm>
          <a:prstGeom prst="rect">
            <a:avLst/>
          </a:prstGeom>
        </p:spPr>
      </p:pic>
    </p:spTree>
    <p:extLst>
      <p:ext uri="{BB962C8B-B14F-4D97-AF65-F5344CB8AC3E}">
        <p14:creationId xmlns:p14="http://schemas.microsoft.com/office/powerpoint/2010/main" val="14058247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00088"/>
            <a:ext cx="6347713" cy="1320800"/>
          </a:xfrm>
        </p:spPr>
        <p:txBody>
          <a:bodyPr/>
          <a:lstStyle/>
          <a:p>
            <a:r>
              <a:rPr lang="en-US" dirty="0" smtClean="0"/>
              <a:t>To finish off</a:t>
            </a:r>
            <a:endParaRPr lang="en-AU" dirty="0"/>
          </a:p>
        </p:txBody>
      </p:sp>
      <p:sp>
        <p:nvSpPr>
          <p:cNvPr id="3" name="Content Placeholder 2"/>
          <p:cNvSpPr>
            <a:spLocks noGrp="1"/>
          </p:cNvSpPr>
          <p:nvPr>
            <p:ph idx="1"/>
          </p:nvPr>
        </p:nvSpPr>
        <p:spPr>
          <a:xfrm>
            <a:off x="609599" y="1852483"/>
            <a:ext cx="6347714" cy="3880773"/>
          </a:xfrm>
        </p:spPr>
        <p:txBody>
          <a:bodyPr/>
          <a:lstStyle/>
          <a:p>
            <a:r>
              <a:rPr lang="en-US" dirty="0"/>
              <a:t>N</a:t>
            </a:r>
            <a:r>
              <a:rPr lang="en-US" dirty="0" smtClean="0"/>
              <a:t>ow that you have finished all this study, in your groups find a quote on justice and injustice.</a:t>
            </a:r>
          </a:p>
          <a:p>
            <a:r>
              <a:rPr lang="en-US" dirty="0" smtClean="0"/>
              <a:t>Research an example of an act of justice and injustice in the world today.</a:t>
            </a:r>
          </a:p>
        </p:txBody>
      </p:sp>
      <p:sp>
        <p:nvSpPr>
          <p:cNvPr id="4" name="Oval 3"/>
          <p:cNvSpPr/>
          <p:nvPr/>
        </p:nvSpPr>
        <p:spPr>
          <a:xfrm>
            <a:off x="6012160" y="3933056"/>
            <a:ext cx="2736304" cy="278793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6300192" y="4509120"/>
            <a:ext cx="2160240" cy="1477328"/>
          </a:xfrm>
          <a:prstGeom prst="rect">
            <a:avLst/>
          </a:prstGeom>
          <a:noFill/>
        </p:spPr>
        <p:txBody>
          <a:bodyPr wrap="square" rtlCol="0">
            <a:spAutoFit/>
          </a:bodyPr>
          <a:lstStyle/>
          <a:p>
            <a:pPr algn="ctr"/>
            <a:r>
              <a:rPr lang="en-US" dirty="0" smtClean="0">
                <a:solidFill>
                  <a:schemeClr val="bg1"/>
                </a:solidFill>
              </a:rPr>
              <a:t>ADD THIS INFORMATION ON YOUR‘QUOTATION’ AND ‘WIDER EXAMPLES’ PAGES</a:t>
            </a:r>
            <a:endParaRPr lang="en-AU"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284984"/>
            <a:ext cx="4273198" cy="2010917"/>
          </a:xfrm>
          <a:prstGeom prst="rect">
            <a:avLst/>
          </a:prstGeom>
        </p:spPr>
      </p:pic>
      <p:sp>
        <p:nvSpPr>
          <p:cNvPr id="7" name="TextBox 6"/>
          <p:cNvSpPr txBox="1"/>
          <p:nvPr/>
        </p:nvSpPr>
        <p:spPr>
          <a:xfrm>
            <a:off x="1763688" y="5877272"/>
            <a:ext cx="3384376" cy="648072"/>
          </a:xfrm>
          <a:prstGeom prst="rect">
            <a:avLst/>
          </a:prstGeom>
          <a:noFill/>
        </p:spPr>
        <p:txBody>
          <a:bodyPr wrap="square" rtlCol="0">
            <a:spAutoFit/>
          </a:bodyPr>
          <a:lstStyle/>
          <a:p>
            <a:r>
              <a:rPr lang="en-AU"/>
              <a:t>Peace and justice are two sides of the same coin.</a:t>
            </a:r>
            <a:endParaRPr lang="en-AU" dirty="0"/>
          </a:p>
        </p:txBody>
      </p:sp>
    </p:spTree>
    <p:extLst>
      <p:ext uri="{BB962C8B-B14F-4D97-AF65-F5344CB8AC3E}">
        <p14:creationId xmlns:p14="http://schemas.microsoft.com/office/powerpoint/2010/main" val="4013679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this mean???</a:t>
            </a:r>
            <a:endParaRPr lang="en-AU" dirty="0"/>
          </a:p>
        </p:txBody>
      </p:sp>
      <p:sp>
        <p:nvSpPr>
          <p:cNvPr id="5" name="Content Placeholder 4"/>
          <p:cNvSpPr>
            <a:spLocks noGrp="1"/>
          </p:cNvSpPr>
          <p:nvPr>
            <p:ph idx="1"/>
          </p:nvPr>
        </p:nvSpPr>
        <p:spPr/>
        <p:txBody>
          <a:bodyPr/>
          <a:lstStyle/>
          <a:p>
            <a:pPr marL="0" indent="0">
              <a:buNone/>
            </a:pPr>
            <a:endParaRPr lang="en-AU" dirty="0"/>
          </a:p>
        </p:txBody>
      </p:sp>
      <p:sp>
        <p:nvSpPr>
          <p:cNvPr id="6" name="AutoShape 7" descr="data:image/jpeg;base64,/9j/4AAQSkZJRgABAQAAAQABAAD/2wCEAAkGBhQSERUUExQUFBUWGR0YGBcYGBYaGBgYHxccFxccGhQYHCYeFxkkGhgXIC8gIycqLCwsGB8xNTAqNSYrLCkBCQoKDgwNDQwMDSkYFBgpKSkpKSkpKSkpKSkpKSkpKSkpKSkpKSkpKSkpKSkpKSkpKSkpKSkpKSkpKSkpKSkpKf/AABEIALUBFwMBIgACEQEDEQH/xAAcAAABBQEBAQAAAAAAAAAAAAAAAwQFBgcCAQj/xABOEAACAQIDBQUEBgUJBgQHAAABAgMAEQQSIQUGEzFBByJRYXEygZGxFCNCocHwM1KS0dIWF0NTYnKTsuEVJDRUlMKCouLxRGNzg6PD0//EABUBAQEAAAAAAAAAAAAAAAAAAAAB/8QAFBEBAAAAAAAAAAAAAAAAAAAAAP/aAAwDAQACEQMRAD8ApEOxc57nEa3gl/xpzDu+4v8AVz/sV5u7vLFGz8ZigZLAqHY3v/ZGlSn8q8KNDipiepMct+h0tYDqOR0NqBmN3ZD/AEcv7Ir0bsSf1UvwWn8G9+FUqeNMwHjG5B9R8uXvr3+W+E754k1nBH6J9L36+I91AxO7Emn1Uun90UDdOT+ql5W5pTpt9MJe/EnOt9YySOXI9OVvQ2rhd8sKSpzzkjlaO3LLzufL76Brid3pEUsYnFrakpYW9Na8gjB9oAaeF/lTjF75QNh2ij4pY+ySgUDUdcxqCw+ObmRfTlewvyFyNbUFh+kPH3QzKPAEgfDlTjBbQfOvfbn4mlMMwniBdbHUadCNLg+6o/AtaQDwNBpWCfMisQLka05CjwrPpNqOpsGcAdAxA+F6s+zdpkYfMTchS2uv39aCdCDwFJ4mG40YpbW4y+HmDVfi3qYxh7J5i4FvPVqRm3szKy/Vai3trfXTlegl9gbNKJnYglxqNLggn5gg++pgAeAqoQby5ERRw2so5uoPpqaltibwcaUIeHYqb2IYjQ9AenOgnBbwFdhh4D7qqmK3iljdkZUDKSDr4defWkhvQ/gnx/1oLbCw10HPy8aUsPAVDbC2iZQ1yNDbTzF6lS1B1YeAr2w8BSZejNQd6eArjTwFeZqTjfT8+NB3p4D4V4beArm9eE1R7p4V7ceArgGoferEMmGYoxUgrqCQbXtzFQSO0cSUQsoBI5AioSLeCYmzRqvuB+R/N6pEm0pDe8kh8i7EfC9NH2ixJuSSBzNBoUm3pgT9WjDpa3gT18xb30kd5Jh/Rr5afM20t/7XrP22tI57zM1v1mJ+ddNtqRrAs5GmhZiPgaC/DeOY/wBGo8zby945nmOlT2CmzoGNrny86yWfbkvsmSQjoMzW+F6H3hnACCWUKNLByBb3a/fQa3ibW5CvKyR958Qq5RLJbwv/AN3P76KB/hd3sOYo34TvmBJs72uOVgAedL/ydw5Nhh5CLgXzSciLk2tyB0phBurPfhrjMpGmUNLpbw5Ae7wrlN0Z2IC49iTy1mN7HX7dBNw7qQGMs2GYEclzuSfv0rqTdWAKCMKWJvcZn0ty5nrUMm5M2fKccSxHIiXl6l7UmNyySR9NJ8gsjEc7/b/sn4UE027OGF/9yBtfpLe9jb1uQveGgzeVepu5D/yajvW+3yuRfnboPDn6Xhn3NVbE4xrG9u455Eg6Z/I12vZ4GDWxLmxN7x21Hq9B1vJg8PBKFVUS4vbx186S2Y0NxmMdmuALgE+noSPeagYd38pvcaG/P/SnceybWYG5H2evtX08aC2KFiQgHqSOXXWoHZmLzyC3jTjEY263NQew5LTr5mgsk7d48qsWDf8A3V//AKZ+dTk+58E+HhMd45zEHZrfVEa2Mh+wTY94eGtQjxnDo0UykEpYH7LAkC6uNCNeYoKVIaFOo5fk0+2tgwDdQAthcAg21t438PjUanMev40C03tD3U72HjGimR15rY+XI3B8iLj301kOtGD9oW/OhoLbv3gVYR4mMd1wFPqB3T8AVPmlVBasT7XH0GWBr3DqY/S4Lj8fjVcFBeNwpP0g6XU/OrheqTuCdZf/AA/jVzvQdFq5zVzevDVFd3j3mMUgRCQQLmwB58hrUMN8pByY9bd1OdN99P8AiT/dX5VAqag1+N7gelek0jh27q+g+VKVR5JMFBY8hVM362lmVMpNtbg3Avpb161a9o/on9KzjaUOWBbWA1Iseh1FyQLn3VBHxtdb+NNZDq3pTiH2BTaTmfT86UDeI96vEbUVxE3erxGFxQOMQ3eHKkpj3vfXWIJuLUnMNaDuQfn3V5XLi+np8q9oJiXfCUA5sPErA3tdjz65gdaap2gyJ7EMC+gI8PA+Q+FMLgr3j7xa/wDrXiQqeRP3fuoJaDfydiWyQggHXKb/AOblrSH8u520K4f3x+/q3iT8aZiADq33fuoXCDz+791A8TfScva2H1OpEQudLam/gT8a9l33xC5gpiUk62jUX9bczTVMIAebfd+6j6IL8z937qBr/tl+d1+FSXHJVSTzANcpggep/wDL+6jErlt4CgWEl1trbx0+V6ZYZY1kjKSMzX1BUC3oQx+BFKtJ3bCovBn6wetBvG7+3Y5IkRnETcPhksAY5ALsl25oQxN+liaf7UDZissSvDJZlW5IQlnPcdQSGOh7t+XKs2wGHORSrcxe19b/APv6VMbI3xnwotKAyBh3T3l56MB9n1Hh1oF9+t23kfj4ZMyKNUA741JLhPtIfEcraiqCr6+/8bVs2AxkOJZXjkKyBg3DcrcDNfLE1h4udde9blVL3/wljE7xLFMxYSZdMxXJZiBpc5r3AHOgp+IOo93413gnNx+ehpOc6/D517gz3h+ehoJByLG/K/4CvHgYrYAE6EZfCuJeR9R8hRFKQ4sbaD8aC0biwMrSZgRcDn76uVU7dLFkzEE37h/zD99XC9B4abpIS7A8gBb76hN59tNEyqt9Re4NjzIt6VBDbkt7/W3PW/8A6ao432/4n/wL+NV5anN8j9ctzf6tdfjUGh1qDWsEe4n90fKl6bbOP1Sf3F/yio7bGOYSKi3sLE2v46culBI7Q/Rv6Gs42jIDhlNtL2sGvbTlqT8NK0fFOGiYg3BUkEddKzzajE4fVgTmN9VPQ9QT+FBDYc9wfnrTd2Gbzt+daXwx7vx+dNpD3/d+dKBsg7165Re97/OhHOa1Cnvcjz/PSgUxZFxfT4/hXMsoH58q6xI5UjiOnu+VB2ZbGikpOQooPcQh5eFK4GAHutbXQailMQeXn8betciIE8iD4igQkwuRyL3HQ9DTGckHmamVjIFtCDyP55GmMgUGzAX86BkZD4n413mbLzPOu5ZF6AfCuY3sfKg5EzeJpzgXZibknSnCPFbXKKVR0+xbXnag9Ld2mOG9setSBgNiRTLDxm4NuvOgt2EwKyRraSzDw5g+43p7AjoMrtm8zqPfTndvs3+lYbjCfhtxALFcw5C2oIK8/P30u+4OOS3Cljm8Bnysbm47swXpfS9BCQzx883AkOh6g+A15D8KW23iMTIqcZi6x6KdCFBI0zc+g5inmK2Xi4/+IwUh6EhC3j1XMPv60w4kbXXO8Z5ZXBsBfl4dKCHl5/nxr3B+2NPzY0pilyuQDe3UcjXGGbvj8fQ0DuY6N6j5CuAe8voPxr2bkfUfIUlnAZbnSw/7qCx7tY5I57uwUFSNfG61fEe4B6GsmMveX3/hWm7G/QR/3RQVjflrOn938arz7ZIN8q39W/fU/v8AnvR/3T86p8koUXIBt0NBONBx1jdyRoUAQdAT4kkkk0DY6X0WZtLgi2uv93y51X1201rDMo8FeRR8A1q7kxjnmz+9ifxoL7htsTBVVUCgWXvA3tqL+HID4072tvBHGiq5OYgNp1101HLUVmBcnr8SfGmrt3vf+NBoa788Q5DEAG7ubPyvpfVbVDbdgWOMKGVjrezgnla+jG1QEzafGkIl7pPiKB1hj3fjTZz3h+fvpXBHu++kJD3h++gZg96us3e6cz0pL7VevfNz6+NA5xDcqTmpRhc9a74I8Dy6+FA3teilSVAv3be78iigscm5c5NyY/L9L/8AzpIbj4m/OMDyMn8FaTRnoM+i3KxHjH+0/wCKUzxm4OJJ/ov2/wDStPFe3NBkw7PcUekXvkH7qVTs8xHUw8+kq2t7wK1W9Gagy7Fdns5N1EVrf1ian0LaV7BuJiEGvDJPTixaa/3q1ENXJmoM5g3VxN/YFh/82H+OkTuliFY2iAFtLSwEE+nEBFaZx6OJegpeycTtTD2SJgiA3K5sK6k6WJDEkH0tUk3aFtPDS2lgw55MCYiCRqAc8b5T1F7eNWEiqfvfOUKZeeZ7W8csZ/E0E1B2sAEl8MVOY3McpuSSCTZ1NvZGl7U9i7RcDMMs0cx0I+sSJwTlCg5r35i/Iak1mCOb66356/h8aD7RFr8+VArjpFMhKXA6enurjC+2Px99dRRi+tunWuYyOLoRQPJOR9R8hTmGGAqpcS5rfZGnM25Cmcx0bXqPkPCvBiWFgPDnnZR1009KDvFp9YBGHKjkWBv59OVaVsh7YeO+ncHyrOooJH1Ua255zp7y3TxqUG878FUyXtpexPLXqaBpvHtqUyNaS6G9gBoBytdl+XjVbkkJBqSlmLEN3jlNwGF1535E1xjdpO9rxxrb9RAt/UjnQRCLrVt2JcQMURXIcCxF9CPu1saQg2wlgDhkJtYkt7X/AOM0xTbMkNwjZQTfSgsP0hyNYo19m14yeqhhzHLN/wCU11NKAL8OIm7XXIAVsGIuSetr+h0qujfGb9c/CuJ97ZGUqzkgix7v42oLU6qWQKILMpJugJuLdQwA5/dTHaQVsK7iNF5DRQDfTNr4XuPdVO+kpfr8D+6pRtuu0PC0ygeGunnQNMG3dPrTSVhnXXWlcG/dPr43pGQ94UDUv3q9kbU+teMpvfWnEuIOawizenX3WNBzI3ypC+o/PWnU+blwyNOdjp91NSCLc/yaARb3orqE69a8oJH+crG/rx/sLVj3N3+aaURYjKGb2GXQE+BHQ87Gnc/ZdhCpsZVPQ5wbH0K6isuBMb3U6o1wfNTofiKDXd+t5pcJHG0OW7MQcwJFst/EWqmfzpYzwh/Yb+OprtPN8NhyeZf/APWap26uxlxWJWJyyqQxutr6C45gj7qCYHanix0g/Yb+OrVvbvPisMscsSxNG4AbMrEq1rjUMBY+lcp2R4Yj9LP8Y/4KtGL2IkkBhe7KVy+fKwOnWgoOyO1KRpVWdI1jJsWXNdb8jqTpfnWjxgML1g+2tjPhZmifmvI/rKfZYev760Ps43p4kfAkb6xB3SebJ+9eXpags23dqphoXlbko0HUnoB5k1QP52Jf6iP9tv3Uz7Qt5fpE3DQ/VRG2nJn5MfMDkPfR2e7qHEzcRx9VGbm/2n5geg5n3eNBp272KlmgWSVBGzC+UEmw6Xv1tTDefbi4Yew8js5CIhYXORPD3dCatMcFhVP3wLxSx4hYmlWJ2zBRdgDGguB+NAx2dvXnk4U8E0EhBKhnks1he1zY3t5W99dbP3thmhlkCyAxDMUMhuRbmDmt5VHYjFttGeIxwyIkV2Z3W3nYEXHS1r31qGh3dk+hcaMOrgssi2N2jNh7J8PlrQWmTeNLoIoJpXZBIUVjcKfMnU6cvSlIt44SYRwplMxKgNcFSpAOYF78z0vVexzwJFBxHmw0oiUrMqsQSL2QgC5t5eOtc4nakjRYPFTg2V2DPl5rmWzEAW1APLnbSgtb7chV50KyfULmY30IK5u73rk+tqbHerDnDfSMsmXNky90vf8Aaty151VsftVZPp88dzG6xoGIIBJKqefLQHTwpL+TsnHGEzHIV+kef6O3+YWoLRjt4oI+GTHK/FUMgRVY2IGhF/len2AjinjDiN0BJ7siBW0NtRrVHbGrw8E5lMIVWXOupXK1tBrc205dav27k6yQBkmacXP1jAqTrysQOXKgb4TYULrdlW506i1jz521FuQqPx26wNwiMh01DqQfG2Yg2/NqlcFIyCWx5HMNTbxIIHXrYivMakkrxyRsvDBGZbtrrqNRqPXwoKVj9mTQkgi/ncE+8A3+6o6WcXsQynw6VoyYDKjGTKx5i2gAt4WsKijuxFPGGy5HN9RyuPEGgo5mYE5bH152rl5CPs/P99T8+4k6HugSjncEA/AmovFbMkVlRlcF+XW/Q6Dn6UDc4lbAeHLnb50vBJe9/A02xGzzEQHJB52KkXHobGuosSgF7tm1FulvnQOtn2sfX8K4JW/eJB6WAOvmSRaucPJlGttfCk5dSLUHkmLYGwOnoKktiYl/pUevdDLfTkOtz0FRDwG9waktmTBGZjc3FtKC8o0wLG+Zb6ANGSRduQzeBXnbl1rrLKAc5NuGCdB7VrEZhppYn31WU2qn6xHqD+F6WO0/B736afKgqTS2JIPX8aKsJx8V7MgJ8bD18a8oIebfbGsCrYgkEWNljGnXULce6ud0NkpPio0kcIt76/atrkHmfletCPYxDbSea/TSO3+Ws6xOzjFIyHQoxW48QbXBoNA7VsN/usXlL/2MKzTZ20ZMPIJIyAw5Ei410OlaJvTjDPsvDyNqxezHxIVlJ99qqe7u74xWIjhLZQ5IzAXI7pPL3UDmLtJxo+1H/h/61sGzXLxox5soJ94vVWXsRTn9If8AYX+Kr9gdmcNFTnlAF+V7C1BSd/8AdEYqHMg+tjuV/tD7S/iPMVjC5ka6llYciNCOh/EV9SthRWH9oGyUjx0oRQASGsPFlDH7yaCrbF2I+JlSKP2mNvIDqT5Ct82JsFMNCkUY7qjn1J5knzJ1qpdkOzkvO+UZgFUHwBzE/Gw+FacuH0oGKxVBbbxXDJ76JdvtC9+4vLUVbVw1Uvf/ABXBUNw1clra8h3B5UDD/bZ/r4f2T/HXh24f6+H9k/x1TMRteRuSRIPJBf4tekRiJPFf2E/dQXg7XPWaA+qn+Ku/9rk6cSAj7v8ANVIE0n9n9hP3UukE5+wT/wDaHzy0FyXaNhYPhwPDp86DtVv14Pv/AH1QtoSzxC5RRfTvRAfhUcd4Zeqxf4a/K1BpZxrnrh/voG0HH9R7mI/Cs4g29IWH1cLC/wDVgX9+lqvWEwUTxo7QKhYX5gj3a8vWgd4TEZCbgnMb3jBcX5akkZT+fXraeOWNfrHZFv7a81PMG3XlSGIxUeHjBtlW/wBlS3vsCPmKjtr4g4yECCJnH2i1oyG8lLG4sfGgef7eixCFYjJKbd9QgQleRIzOPnXWBwMylcj5YRzidAZAOv1oYi3xqB2Bu7NHmYrw3FihzKbkcwcpOhFWnA4pnW7KY26j93W1A7v1++m/DIa5CsNfXX3AUsWHiAfuNQe3IJnP1Re3UBlVfmD8aBrtzZ+FefizMBZbcO5uSAbEgC41PppVa2zBhSfqEkFyb5m08rDmKeYjYMwQytGwXq1wRroLkEkXt1qNkW3P5UDDDSgnK3IAn3ikPpBvpTwYIF76nypKYWOqW86BZcM5XNa3kedvG1e4LXN6fiK9w8lzmJNxyB6/kUvhBqxy206WtzHKgi48W19bWpxgcYTIoP50pBozrXWAgPEU9L/gaBbFSEObEc6K4nwbNKbaDxuPD1ooL4e1uW2gwo88x/jqn4jGJIxZpI7sSScy6km56+NVGig1nak+HXZcEYxGHZw+Yos0RYXzHVQ1xa4qA2JtxcNOkytExQk2LgA3BHMHzqi0UG2L20H+qw/+LV22bvrg3iR3xeERmUEr9Ii7pI1GrXr5dooPqwb24H/ncH/1EP8AHWTb/wCOw8mNdo54XUhe8skbD2ADqGtWWUUG39mO18NCJhJicPHfJbPNEt/avbM2tX5N7cD/AM9g/wDqIf46+dMDuLiJcE+NVoeCl815VDgi9lyc8xtoOtMNr7uzYXEHDzrw5AQDcjKLgG+caWswuRyoPpv+VuB/57B/9RD/AB1Se0Tb2FlVeHicM/eB7s0TfZI6NWM4/d+WOaSJcs5isWeAmSOxANw6jlrz8jTGHDM/sqzagaAnUmyjTqToKDQMPw2/p8Oo8WmiH3Zr1MYTC4MavisOx8ONEB/mvWVRYCRmZVjdmW5ZQrEqAbG4AuLHnekkjJvYE2FzYXsBzPpQbnhto4JPYnwq6c+NFf45qWbeDDW0xOG/xov4qwyTZ8i5s0bjJbPdWGXN7Oa47t+l+dDYCQZCY3HE9jut3/7une5jl40Gjb0bwwzRhRJFo2tnU9Dy15VURKg5Ov7S1DybOlVxG0cgkNrIVYMb8rKRc15JgJFJBjcEHKQVYEN4Wtz8qCXEqX9pR7x++r5u9isMsAzYqK/6rSoLe4tprWVHCv8Aqt16Hp7Xw6+Fe4nBvGQJEZCRcBlK3B5EX5jzoNnj23hx/wDEYf8Axov4q6G8GHB/4iD/ABo/4qxb6FJk4mR8hOUPlOW/hmta/lU5tjcWfCy4eGVoeLiMto1fM8ZbLl4oA7l84ta/I+FBcNu7fQSgo8Uq5bd3Equt9bgOKkNn7zxMt2kgiN7BeOjEDxzM5Jv5msw2/u9Ng5nimXVGKZhcoWHMK5AzWpsdlTZxHwpc5FwmRsxHiFtcjzoNk/2/hjzxEH+LH/FXGI2rhmUr9KgFwRcTRXF/Vqy/Z+6GImhmlVQBA8cbqxKvmkfIgCkfrHW9qcYjcHFoMVnQBsIYhIl7sTK2SMIFBD97wNBdMNjCvcO0cMYr6qJIhdb6g3JFOmkwB5vhT6Sxj5NWQSRlSQQQQbEHQgjmCOhrmg2G+z76SYX/ABkHyelPpmCAIEmE1/twX+JNj77e+saooNKn2Rg2YMuMiBJP9JCANCdVuOoHhTLae0mjZc08E68gySR6C99UBuD8aoVFBqo2vgMSpDmJG/tFVPueobaOzMLH9ZDiozl1yGSNr6dMupNUOigmhtLvFiRf1FFQtFAUVadw90osecUJZhCIMO8ykm3eUixbun6sX71tdRbrT+DsomeIMs+HMsiPLBBds88SE3dNLDMBdQdSPDWwUeirjuXulDjMHjpJZEheFsOElkYiNBJI6yFgAc1woA8/CpTD9iGMLyI0kSFZDFGbSMJGCB75kUiNMpHee2ptzoM6oqwbH3JnxIxIjy8TC5c8RPea8nDbKeRynnr6XqdxPY1jEdkzwluLHCgzN9azpxCVOX2VTMSf7DaUFCorU9ldj/DlY4huNCcPOyMgljImitoVkVWtqSDazDWqvvlu1FBNgo4e59IwuHlYuxIEkl8xJ6Ly9KCU2BtvCxbFxEBxZjxUkqzoojlurR6oBKosCxUWa/dv5V52jbzQ4raMeJixbzwllYRssw+jgCMMAHFu8VLHJ4V3N2MYnNBw5I5EmdkLlZYuGVUuxZZUBKZVJDC4PvFTeC7M8IxwSqyTmWDEuzLLKizGN1CFCUJWykkrYXsdaCYi7S8AcRi2fElYJcQJV4YxcUxtho4wVeIWcZ1I4clhpfW4FUDdXfBcHgtpLFNJFiJ2gMBFwxCSuZLuospyN5XvpTc9nE+Rn4kVlwSY4+1fhvcheXt6ennVj2X2LWxkOHxeJVTJmDKgkV83CMgEbvHklFhqVJAtbnQTk3aLgnxOIMeNkwgONhxPFWKb/eIVgSN4iEGb21Y2cZTfr0rG7u+uGi2xjcXcwRSpOIrKxOZ/Y0UHKSRfwF6b7G7IZ8SmeOeFldikLKJmSVlXM3fCfVqDdcz5bsCPC7rZXZgI4Z3xjx8UYGbEx4cM3FTKBwpGsMpUkHS/Uedgm27UoHhZJp3lVtmJE8bCS0mMDNnzHL7RXKOJy86k9odomzppLtiyIGljlCpHjFniKrl7kmfJCALqeCASpIHic62DuXFiNl4nGNOIpIZVQBiclioJuAhOY3IWx5jW1dbc7MZ8NBJIZoJJMOEOJgRmMkAktw82lm5i9jp5jWgvMnaPhVlwrJikZoocVG7yLjiDxJEMSiZi06HKD9YM2WxAAuAFm392YxsMXMqx4yHEqZUnmMipEqMqu3ftcGxkN9ORFhWf7s9mk2Ow5lhljz2ciMrLqE5hpghjjY9FZtdPdH7rbmtjUnk40MEeHyGR5SwADsVBGUG9sp09KDQF7UsPEIckrsv0/ETTRqrjPh5JGZL3ADDUNkv01qH7Td7oMVh0jixCT5Z3kX6vFB1Rgb5pMQx627i6aXFuQZY7shnhEpkxGGRY5RECzkcQtEJo+Hp3iwIAXne/QXpVeyGRZEV8TA2SWKLFKjNnw/FIEd7rZs1woIuMxF9LkBP4jtHwv0VmjxMi3wAwyYFUkAixIPdmWTSMZT3gw73vAFQG+++kWK2vh50meTDxGE3biWXKVMtkYXGoubDW3WpLeLsqifEuMLNBhoUkGFXiyyOZcVqwT2O4SpS/MDpe+lfw3ZbiWkwsReJHxL4mNQS3cbDFhLmIFuam1r0F5m7U8E0rNNI86JtFZ4lZHOWAQ5AyBxZcrktl0NwT1oxG/mBeRA+NzKiYjhug2ijq7mMoss2cymMkMSiGwyjppVI/mul+imf6Rh830UYwQ5m4ph+0ctrC33nSrBsXspijSdcW6PiE+jExRu+aDizBSHNgpYoRoCbfAkHu3+0jCOJ2jmZ3aPAWKpKpaSCdpJiC+oIXKQWa501Nq9272kwh9oyQY6VmxH0U4ewnUxBJSZowWACjKWJA0OYjW5FQm2OyR3xbJhHjETYp8MoZmLRskTTd825cNC1V/dfcOTGtiMkqCPDkZ5Assl8zFUKRxKzsCVJvbQamg47SNsQ4vaeIngbNFIVKtlK3tGoPdYAjvA1Wqv69mrSxYRIeGJZHxQkmMjcMpBIEL5SncUXFrXJuNBT/AAXZVHNgi2HnixEpxCqJ0ZxDHDwWkcygr9WQVOreKfrAUGY0VYN3tznxuLkw8EiMIw7tJZyDGhAZkRVLuTcZVAubjQVM4Xsrkd5A2Kw8cayJAkj8ReLO6B1jEZXOrAML5gLX662CjUVdZOzKSFM2Knw0DlpFjhkdg83CcpJZgpCglbKT7VxbnUtjeyCSXGYhYcsEEckcKXMs15XiSTLdEzBRnBLsAq5hrQZpRWjydkX1WEX6TFHiZ5JomjkLZS8cojCx2TW2uYk21FriqtvBudNgoYZJyqtMZLRXJdRG+QltLWJ5WOtBA0UUUE3upvQ2BlkcRxyrLE0MkcmbK0b2LC6kEHujWpyDtWnSNVWDDCSNHigmyvxIYnvdVu9jlByqSCQBre5qkUUE/u1ve2Djmi4EGIixBiMiSh9eExZbFHW2rHnfkNPGebtixL8Tjw4ecPIZVDCVRG+ULYcOQEx2Ud1ib+NUKigsW7W/E+BxUmJhWItIGDIysY7MwbRQwOhAtrpapF+1nGkYUAxA4R+IjBTdzYr9ZdiGGRmXS2jH1qmUUF5btXlDFosLhYyySIxAma/EAD2zS9waCyjQedQmN3ymlxGFxBWIPhEhjjADZSITdC4LG5PWxHuqBooNCbtqxQkDJDh1XjNMy/WtnZ4zG4ZnkPdIPIWtYdBan27XabCHWXEKkC4SKWPDYfDxOQ/GHeDSvIcuUgdNbmsvooLq3apP9GEAgw1/owwjS5XMjQrog9vLcDyIJvp0p5H20YpDDw4YEWKTi5LzOCxRoyBxJGMceVjZEsAfHlWfUUF2wXag8cfBGEwzQoxeGMme0RNrjMJQzoSCxDE3JPIWFe4jtWneIocPhc7YdsIZsj8TgMLBRZ7DLfTQ8h76RRQT+w972w+FxGFaKKaGfKxV84KuvssrIwPuPgOWt5PbfahPiYZYzDh43xAQYiZFYSTCO2S92Kry1sNfKqbRQXXYPapPhMPBCkMDfR+Jw3fi3AluXuqyKrG7GzEaDSuNx97IMJhMfHNGJWnEISNgxR8jszhijAroRY35+NU2igte3+0nFYtGSQRKDiExIKKwKOkXBRVuxAQLrYgm/Wn2N7W8RJciDDRySSRSzyKr3naFg0QYF9FuouFtc+F6o1FBeMJ2rzq0jSYfCzZ8R9LVXWS0WIsFDJZ72sB3ST60ps/thxMQQmDCyyxyTSRyyI5ZDOWaYDK4tcsfdpVDooLWO0jEZMmSG30P6D7L34P63t/pNefLyqRxHbBiGzt9Hwgkl4XGlCSZ5TCwaMt9ZbkoB08fK1DooNG2T2olINqSObYnGFeGiKeGjEFJHDMSVORtBryqtbo75Ps9naOJHZspDM0qFSpJHeidSyEnvI1w1hVeooLsO1zGcSOQrhyYzObFGyyLiGDSo65rFbqtrWOmpOtKYTtanw4VcJh8Lho1kEuRBKQxCMhEhMn1isrG4PgtrFQaotFBO7K3p4GLfELh4u+GHDUzII8xBJhdHDxnQgWbkxHI1YX7Y8TI7NPBhZwZEmRGWTLFKiBEZSHzHQa5iSfEVQaKC54ztQlnjticNhcRIpkaOV1fNGZHLvYK4UgE9240sOdOP53cQzTGaDDypPIsrR2lULIsSxAoyyBhdUW4JN7HleqJRQW9+0B5o44ZIoI+HOZYp0V8+HzzCWTImezC4Fgbmw59akN9O0sYjaUuIiijlhMRgjWdCQqnVnCAjLJnLEHzqgUUBRRRQFFFFAUUUUBRRRQFFFFAUUUUBRRRQWzdXcL6dCZExChkkRHiEbl1EjFUYE2Vr2OgbpXWF7MsXJC0gXvXi4UV0Mkqysyq+QNeNO4TdwARc3sCaR3f7QZsFEscEOHFnWR3KuXlKMzIJDntlUtplCnQa87yOD7XsVEEyw4XMqxqXKSZnWIMsav9ZYjK7LoAbHnfWgZY/s1xaNEsarOZUia6NGVDzZ8iB82V/wBG3eU286Q3Y3GkxsTSo6IkcipIz3yxoY3kaR2AsqKsZ58yQOZFSmF7XcTG4ZcPhLKsKomSXKnBMnDK/W3vaVgbk6W661Dbub8YjAoUgyAGVZTmDHNlV0yMAwDRssjAgjwIIIoHeG7OsQ6PIATHw2kgcAHjgMFWyZg6Br8yNORF6VwfZdjJBMoVONCYhwhJCSxkaRbZw+VWVoWBQnNfS1IJ2hTrJxFigW2H+jBAsmURcbjC31l7g6XvyHjrT3EdrWKeQSGOC4MBAtK36B5JI7s0pY3MzXuSbAWtagiZNw8asSStCEjfLZmkiUAOCUL5nHCU5SMz2Fxa99KXg7NdoOzKmHzFQpuJISrB1LIUfPaQMoNspN7HrT7CdrOKjfOI8OTlhSxRyLQs7J/ScyZDc+QtalB2v4vMrcOAleHa4mb9Erql2aUsxIka5JudNfEIh+z3HBwnAOZjGos8RBMgZo7MHscwVtb20pbD9nWLbDvOypGqxLOmeSJeJGzIARdu6LSA963hz0p5sztWxMOS0WGfhpAqZ0kOUwKyxt3ZB3iHYHp4AVHpv3N3g0UDq+GjwjIyvlMcWXhtdXDCQFAbg28qCN3j2McJiZICSxjIFyuUm6hvZubc/Go2pHeDbj4zEyYiUKHkIJCAhdFC6AknkB1qOoCiiigKKKKAooooCiiigKKKKAooooCiiigKKKKAooooCiiigKKKKAooooCiiigKKKKAooooCiiigKKKKAooooCiiigKKKKAooooCiiigKKKKAooooP/2Q=="/>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45" y="1187357"/>
            <a:ext cx="4156132" cy="238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179750"/>
            <a:ext cx="4320481" cy="240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3573016"/>
            <a:ext cx="4300289"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7" y="3580622"/>
            <a:ext cx="5148064" cy="302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996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a:t>
            </a:r>
            <a:endParaRPr lang="en-AU" dirty="0"/>
          </a:p>
        </p:txBody>
      </p:sp>
      <p:sp>
        <p:nvSpPr>
          <p:cNvPr id="3" name="Content Placeholder 2"/>
          <p:cNvSpPr>
            <a:spLocks noGrp="1"/>
          </p:cNvSpPr>
          <p:nvPr>
            <p:ph idx="1"/>
          </p:nvPr>
        </p:nvSpPr>
        <p:spPr/>
        <p:txBody>
          <a:bodyPr/>
          <a:lstStyle/>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784976" cy="5163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821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‘Justice'</a:t>
            </a:r>
            <a:r>
              <a:rPr lang="en-AU" dirty="0"/>
              <a:t/>
            </a:r>
            <a:br>
              <a:rPr lang="en-AU" dirty="0"/>
            </a:br>
            <a:endParaRPr lang="en-AU" dirty="0"/>
          </a:p>
        </p:txBody>
      </p:sp>
      <p:sp>
        <p:nvSpPr>
          <p:cNvPr id="3" name="Content Placeholder 2"/>
          <p:cNvSpPr>
            <a:spLocks noGrp="1"/>
          </p:cNvSpPr>
          <p:nvPr>
            <p:ph idx="1"/>
          </p:nvPr>
        </p:nvSpPr>
        <p:spPr/>
        <p:txBody>
          <a:bodyPr/>
          <a:lstStyle/>
          <a:p>
            <a:pPr marL="0" indent="0">
              <a:buNone/>
            </a:pP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0919"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891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10273</TotalTime>
  <Words>2290</Words>
  <Application>Microsoft Office PowerPoint</Application>
  <PresentationFormat>On-screen Show (4:3)</PresentationFormat>
  <Paragraphs>248</Paragraphs>
  <Slides>61</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MS PGothic</vt:lpstr>
      <vt:lpstr>Arial</vt:lpstr>
      <vt:lpstr>Calibri</vt:lpstr>
      <vt:lpstr>Times</vt:lpstr>
      <vt:lpstr>Times New Roman</vt:lpstr>
      <vt:lpstr>Trebuchet MS</vt:lpstr>
      <vt:lpstr>Webdings</vt:lpstr>
      <vt:lpstr>Wingdings</vt:lpstr>
      <vt:lpstr>Wingdings 3</vt:lpstr>
      <vt:lpstr>Facet</vt:lpstr>
      <vt:lpstr>PowerPoint Presentation</vt:lpstr>
      <vt:lpstr>Resources required for this unit:</vt:lpstr>
      <vt:lpstr>Today’s lesson</vt:lpstr>
      <vt:lpstr>Justice </vt:lpstr>
      <vt:lpstr>Justice</vt:lpstr>
      <vt:lpstr>Justice Pictures. </vt:lpstr>
      <vt:lpstr>What does this mean???</vt:lpstr>
      <vt:lpstr>What does this mean???</vt:lpstr>
      <vt:lpstr>‘Justice' </vt:lpstr>
      <vt:lpstr>PowerPoint Presentation</vt:lpstr>
      <vt:lpstr>PowerPoint Presentation</vt:lpstr>
      <vt:lpstr>PowerPoint Presentation</vt:lpstr>
      <vt:lpstr>PowerPoint Presentation</vt:lpstr>
      <vt:lpstr>Feedback</vt:lpstr>
      <vt:lpstr>Now onto the class details for this unit.</vt:lpstr>
      <vt:lpstr>The context: ‘Justice'</vt:lpstr>
      <vt:lpstr>To Kill a Mockingbird – By Harper Lee We will be exploring what Harper Lee (who wrote the novel) is suggesting about Justice. </vt:lpstr>
      <vt:lpstr>Why?</vt:lpstr>
      <vt:lpstr>How do I create context pieces? What is expected?</vt:lpstr>
      <vt:lpstr>How?</vt:lpstr>
      <vt:lpstr>What are the assessment tasks?</vt:lpstr>
      <vt:lpstr>Studying the context</vt:lpstr>
      <vt:lpstr>How do we decide what is right and wrong? How do we decide what is justice and injustice?</vt:lpstr>
      <vt:lpstr>What Is Society?</vt:lpstr>
      <vt:lpstr>The Socialisation Process</vt:lpstr>
      <vt:lpstr>Consequences of Socialisation</vt:lpstr>
      <vt:lpstr>Social Institutions In groups of 3-4, by each institution, explain how they have power and influence our understanding of justice.</vt:lpstr>
      <vt:lpstr>Agents of Socialisation</vt:lpstr>
      <vt:lpstr>The Family</vt:lpstr>
      <vt:lpstr>Polling Question</vt:lpstr>
      <vt:lpstr>Peer pressure and school life Peers</vt:lpstr>
      <vt:lpstr>Schools</vt:lpstr>
      <vt:lpstr>Looking at schools and peers</vt:lpstr>
      <vt:lpstr>Group reflection</vt:lpstr>
      <vt:lpstr>What is ‘difference’?</vt:lpstr>
      <vt:lpstr>What is ‘prejudice’?</vt:lpstr>
      <vt:lpstr>What is this man’s  story? </vt:lpstr>
      <vt:lpstr>How about now?</vt:lpstr>
      <vt:lpstr>For each of the following slides complete the following.</vt:lpstr>
      <vt:lpstr>PowerPoint Presentation</vt:lpstr>
      <vt:lpstr>Rich vs Poor</vt:lpstr>
      <vt:lpstr>PowerPoint Presentation</vt:lpstr>
      <vt:lpstr>PowerPoint Presentation</vt:lpstr>
      <vt:lpstr>PowerPoint Presentation</vt:lpstr>
      <vt:lpstr>PowerPoint Presentation</vt:lpstr>
      <vt:lpstr>PowerPoint Presentation</vt:lpstr>
      <vt:lpstr>Rich vs Poor</vt:lpstr>
      <vt:lpstr>World’s richest dogs</vt:lpstr>
      <vt:lpstr>PowerPoint Presentation</vt:lpstr>
      <vt:lpstr>Will history repeat itself?</vt:lpstr>
      <vt:lpstr>Will history repeat itself?</vt:lpstr>
      <vt:lpstr>Different perspectives </vt:lpstr>
      <vt:lpstr>PowerPoint Presentation</vt:lpstr>
      <vt:lpstr>PowerPoint Presentation</vt:lpstr>
      <vt:lpstr>Why so hard to see black and blue? #TheDress used in domestic violence campaign http://www.smh.com.au/world/why-so-hard-to-see-black-and-blue-thedress-used-in-domestic-violence-campaign-20150307-13xrz0.html  </vt:lpstr>
      <vt:lpstr>Power of mobile uploads</vt:lpstr>
      <vt:lpstr>Martin Luther King Jr.</vt:lpstr>
      <vt:lpstr>Tim Holden-the Holocaust </vt:lpstr>
      <vt:lpstr>PowerPoint Presentation</vt:lpstr>
      <vt:lpstr>PowerPoint Presentation</vt:lpstr>
      <vt:lpstr>To finish off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AOS 2 UNIT 2</dc:title>
  <dc:creator>Sarah Roscoe-Smith</dc:creator>
  <cp:lastModifiedBy>Melinda Brown</cp:lastModifiedBy>
  <cp:revision>85</cp:revision>
  <dcterms:created xsi:type="dcterms:W3CDTF">2013-09-02T02:56:21Z</dcterms:created>
  <dcterms:modified xsi:type="dcterms:W3CDTF">2015-05-12T04:52:13Z</dcterms:modified>
</cp:coreProperties>
</file>